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3" r:id="rId5"/>
    <p:sldId id="269" r:id="rId6"/>
    <p:sldId id="264" r:id="rId7"/>
    <p:sldId id="270" r:id="rId8"/>
    <p:sldId id="265" r:id="rId9"/>
    <p:sldId id="266" r:id="rId10"/>
    <p:sldId id="267" r:id="rId11"/>
    <p:sldId id="268" r:id="rId12"/>
    <p:sldId id="271" r:id="rId13"/>
    <p:sldId id="272" r:id="rId14"/>
    <p:sldId id="273" r:id="rId15"/>
    <p:sldId id="275"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687D875-C5FC-4F09-A5BF-8C7C5D31BC6C}" type="datetimeFigureOut">
              <a:rPr lang="en-GB" smtClean="0"/>
              <a:pPr/>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485638-5718-4B91-915E-1A49F9E551C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87D875-C5FC-4F09-A5BF-8C7C5D31BC6C}" type="datetimeFigureOut">
              <a:rPr lang="en-GB" smtClean="0"/>
              <a:pPr/>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485638-5718-4B91-915E-1A49F9E551C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87D875-C5FC-4F09-A5BF-8C7C5D31BC6C}" type="datetimeFigureOut">
              <a:rPr lang="en-GB" smtClean="0"/>
              <a:pPr/>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485638-5718-4B91-915E-1A49F9E551C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687D875-C5FC-4F09-A5BF-8C7C5D31BC6C}" type="datetimeFigureOut">
              <a:rPr lang="en-GB" smtClean="0"/>
              <a:pPr/>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485638-5718-4B91-915E-1A49F9E551C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87D875-C5FC-4F09-A5BF-8C7C5D31BC6C}" type="datetimeFigureOut">
              <a:rPr lang="en-GB" smtClean="0"/>
              <a:pPr/>
              <a:t>17/03/2020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485638-5718-4B91-915E-1A49F9E551C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87D875-C5FC-4F09-A5BF-8C7C5D31BC6C}" type="datetimeFigureOut">
              <a:rPr lang="en-GB" smtClean="0"/>
              <a:pPr/>
              <a:t>17/03/2020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485638-5718-4B91-915E-1A49F9E551C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687D875-C5FC-4F09-A5BF-8C7C5D31BC6C}" type="datetimeFigureOut">
              <a:rPr lang="en-GB" smtClean="0"/>
              <a:pPr/>
              <a:t>17/03/2020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485638-5718-4B91-915E-1A49F9E551C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687D875-C5FC-4F09-A5BF-8C7C5D31BC6C}" type="datetimeFigureOut">
              <a:rPr lang="en-GB" smtClean="0"/>
              <a:pPr/>
              <a:t>17/03/2020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485638-5718-4B91-915E-1A49F9E551C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87D875-C5FC-4F09-A5BF-8C7C5D31BC6C}" type="datetimeFigureOut">
              <a:rPr lang="en-GB" smtClean="0"/>
              <a:pPr/>
              <a:t>17/03/2020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485638-5718-4B91-915E-1A49F9E551C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7D875-C5FC-4F09-A5BF-8C7C5D31BC6C}" type="datetimeFigureOut">
              <a:rPr lang="en-GB" smtClean="0"/>
              <a:pPr/>
              <a:t>17/03/2020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485638-5718-4B91-915E-1A49F9E551C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87D875-C5FC-4F09-A5BF-8C7C5D31BC6C}" type="datetimeFigureOut">
              <a:rPr lang="en-GB" smtClean="0"/>
              <a:pPr/>
              <a:t>17/03/2020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485638-5718-4B91-915E-1A49F9E551C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87D875-C5FC-4F09-A5BF-8C7C5D31BC6C}" type="datetimeFigureOut">
              <a:rPr lang="en-GB" smtClean="0"/>
              <a:pPr/>
              <a:t>17/03/2020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485638-5718-4B91-915E-1A49F9E551C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محاضرة في </a:t>
            </a:r>
            <a:br>
              <a:rPr lang="ar-SA" dirty="0" smtClean="0"/>
            </a:br>
            <a:r>
              <a:rPr lang="ar-SA" dirty="0" smtClean="0"/>
              <a:t>تلوث الاراضي الزراعية</a:t>
            </a:r>
            <a:endParaRPr lang="en-GB" dirty="0"/>
          </a:p>
        </p:txBody>
      </p:sp>
      <p:sp>
        <p:nvSpPr>
          <p:cNvPr id="3" name="Subtitle 2"/>
          <p:cNvSpPr>
            <a:spLocks noGrp="1"/>
          </p:cNvSpPr>
          <p:nvPr>
            <p:ph type="subTitle" idx="1"/>
          </p:nvPr>
        </p:nvSpPr>
        <p:spPr/>
        <p:txBody>
          <a:bodyPr/>
          <a:lstStyle/>
          <a:p>
            <a:r>
              <a:rPr lang="ar-SA" b="1" dirty="0" smtClean="0"/>
              <a:t>المادة العلمبة : </a:t>
            </a:r>
          </a:p>
          <a:p>
            <a:r>
              <a:rPr lang="ar-SA" b="1" dirty="0" smtClean="0"/>
              <a:t>اعداد معهد بحوث الاراضى والمياة والبيئة</a:t>
            </a:r>
            <a:endParaRPr lang="ar-SA" dirty="0" smtClean="0"/>
          </a:p>
          <a:p>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u="sng" dirty="0" smtClean="0"/>
              <a:t>مصادر تلوث التربة الزراعيه فى مصر </a:t>
            </a:r>
            <a:endParaRPr lang="en-GB" dirty="0"/>
          </a:p>
        </p:txBody>
      </p:sp>
      <p:sp>
        <p:nvSpPr>
          <p:cNvPr id="3" name="Content Placeholder 2"/>
          <p:cNvSpPr>
            <a:spLocks noGrp="1"/>
          </p:cNvSpPr>
          <p:nvPr>
            <p:ph idx="1"/>
          </p:nvPr>
        </p:nvSpPr>
        <p:spPr>
          <a:xfrm>
            <a:off x="467544" y="1196752"/>
            <a:ext cx="8229600" cy="5112568"/>
          </a:xfrm>
        </p:spPr>
        <p:txBody>
          <a:bodyPr>
            <a:normAutofit fontScale="40000" lnSpcReduction="20000"/>
          </a:bodyPr>
          <a:lstStyle/>
          <a:p>
            <a:pPr algn="just" rtl="1">
              <a:lnSpc>
                <a:spcPct val="170000"/>
              </a:lnSpc>
            </a:pPr>
            <a:r>
              <a:rPr lang="ar-SA" b="1" u="sng" dirty="0"/>
              <a:t>أولا: الهواء الجوى </a:t>
            </a:r>
            <a:endParaRPr lang="ar-SA" dirty="0" smtClean="0"/>
          </a:p>
          <a:p>
            <a:pPr algn="just" rtl="1">
              <a:lnSpc>
                <a:spcPct val="170000"/>
              </a:lnSpc>
            </a:pPr>
            <a:r>
              <a:rPr lang="ar-SA" b="1" dirty="0"/>
              <a:t>-</a:t>
            </a:r>
            <a:r>
              <a:rPr lang="ar-SA" dirty="0"/>
              <a:t>  يعتبر تلوث الهواء من أخطر أنواع التلوث البيئى وأكثرها شيوعاً فى المدن الصناعية حيث يترسب التراب نتيجة للجاذبية كنواتج حرق الوقود من دخان ثانى أكسيد الكربون ويجعل المناطق التى يتراكم عليها سوداء وقذره كما يضر بالنباتات. كما أن حرق الوقود يؤدى إلى تكوين مركبات سامة مثل المركبات النتروجينية والمركبات الأكسجينية والهالوجينات المشعة. </a:t>
            </a:r>
            <a:endParaRPr lang="ar-SA" dirty="0" smtClean="0"/>
          </a:p>
          <a:p>
            <a:pPr algn="just" rtl="1">
              <a:lnSpc>
                <a:spcPct val="170000"/>
              </a:lnSpc>
            </a:pPr>
            <a:r>
              <a:rPr lang="ar-SA" b="1" dirty="0"/>
              <a:t>ثانيا :  التلوث بالكيماويات الزراعية من أسمدة ومبيدات </a:t>
            </a:r>
            <a:endParaRPr lang="ar-SA" b="1" dirty="0" smtClean="0"/>
          </a:p>
          <a:p>
            <a:pPr algn="just" rtl="1">
              <a:lnSpc>
                <a:spcPct val="170000"/>
              </a:lnSpc>
            </a:pPr>
            <a:r>
              <a:rPr lang="ar-SA" b="1" u="sng" dirty="0" smtClean="0"/>
              <a:t>1-</a:t>
            </a:r>
            <a:r>
              <a:rPr lang="ar-SA" b="1" u="sng" dirty="0"/>
              <a:t> التلوث بالأسمدة الكيماوية : </a:t>
            </a:r>
            <a:endParaRPr lang="ar-SA" dirty="0" smtClean="0"/>
          </a:p>
          <a:p>
            <a:pPr algn="just" rtl="1">
              <a:lnSpc>
                <a:spcPct val="170000"/>
              </a:lnSpc>
            </a:pPr>
            <a:r>
              <a:rPr lang="ar-SA" b="1" dirty="0"/>
              <a:t>-</a:t>
            </a:r>
            <a:r>
              <a:rPr lang="ar-SA" dirty="0"/>
              <a:t>  مع إتباع أسلوب الزراعة المكثفة أصبح هناك استنزاف مستمر للعناصر الغذائية الموجودة بالتربة وخاصة النتروجين ومع محدودية استخدام الأسمدة العضوية والأتجاه نحو استخدام الأسمدة الكيماوية وخاصة النتروجينية قد أدى إلى التلوث بالنترات. بالإضافة إلى أن مركبات الفوسفور تؤدى إلى ترسيب بعض العناصر النادرة الموجودة فى التربة الزراعية والتى يحتاجها النبات فى نموه وتحويلها إلى مركبات عديمة الذوبان فى الماء (راجع التلوث المائى). </a:t>
            </a:r>
            <a:endParaRPr lang="ar-SA" dirty="0" smtClean="0"/>
          </a:p>
          <a:p>
            <a:pPr algn="just" rtl="1">
              <a:lnSpc>
                <a:spcPct val="170000"/>
              </a:lnSpc>
            </a:pPr>
            <a:r>
              <a:rPr lang="ar-SA" b="1" dirty="0"/>
              <a:t>-</a:t>
            </a:r>
            <a:r>
              <a:rPr lang="ar-SA" dirty="0"/>
              <a:t>  فالبكتريا والكائنات الدقيقة الأخرى بالتربة تقوم بتحويل المواد النتروجنية فى هذه الأسمدة إلى نترات وهذا يزيد من خطر تلوث التربة بالنترات. وفى نفس الوقت يمتص النبات جزء منها ويتبقى الجزء الأكبر فى التربة وماءها . ويكون هناك عدم إتزان بين العناصر الغذائية داخل النبات مما يؤدى إلى تراكم كميات كبيرة من النترات فى الأوراق والجذور وينتج عنه تغير فى طعم الخضروات والفواكه وتغير ألوانها ورائحتها.</a:t>
            </a:r>
            <a:endParaRPr lang="ar-SA" dirty="0" smtClean="0"/>
          </a:p>
          <a:p>
            <a:pPr algn="just" rtl="1"/>
            <a:r>
              <a:rPr lang="ar-SA" dirty="0"/>
              <a:t>    ويتوقف الحد الحرج الذى يموت عنده النبات على : </a:t>
            </a:r>
            <a:endParaRPr lang="ar-SA" dirty="0" smtClean="0"/>
          </a:p>
          <a:p>
            <a:pPr algn="just" rtl="1"/>
            <a:r>
              <a:rPr lang="ar-SA" dirty="0" smtClean="0"/>
              <a:t>            </a:t>
            </a:r>
            <a:r>
              <a:rPr lang="ar-SA" dirty="0"/>
              <a:t>- عمره.      </a:t>
            </a:r>
            <a:endParaRPr lang="ar-SA" dirty="0" smtClean="0"/>
          </a:p>
          <a:p>
            <a:pPr algn="just" rtl="1"/>
            <a:r>
              <a:rPr lang="ar-SA" dirty="0" smtClean="0"/>
              <a:t>          </a:t>
            </a:r>
            <a:r>
              <a:rPr lang="ar-SA" dirty="0"/>
              <a:t>- أجزاؤه (الساق أو الجذر)    </a:t>
            </a:r>
            <a:endParaRPr lang="ar-SA" dirty="0" smtClean="0"/>
          </a:p>
          <a:p>
            <a:pPr algn="just" rtl="1"/>
            <a:r>
              <a:rPr lang="ar-SA" dirty="0" smtClean="0"/>
              <a:t>          </a:t>
            </a:r>
            <a:r>
              <a:rPr lang="ar-SA" dirty="0"/>
              <a:t>- تأثير العناصر الأخرى السامه.</a:t>
            </a:r>
            <a:endParaRPr lang="ar-SA" dirty="0" smtClean="0"/>
          </a:p>
          <a:p>
            <a:pPr algn="just">
              <a:lnSpc>
                <a:spcPct val="170000"/>
              </a:lnSpc>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32500" lnSpcReduction="20000"/>
          </a:bodyPr>
          <a:lstStyle/>
          <a:p>
            <a:pPr algn="just" rtl="1"/>
            <a:r>
              <a:rPr lang="ar-SA" b="1" u="sng" dirty="0"/>
              <a:t>- التلوث بالمبيدات : </a:t>
            </a:r>
            <a:endParaRPr lang="ar-SA" dirty="0" smtClean="0"/>
          </a:p>
          <a:p>
            <a:pPr algn="just" rtl="1"/>
            <a:r>
              <a:rPr lang="ar-SA" dirty="0"/>
              <a:t> المبيدات أصطلاح يطلق على كل مادة كيميائية تستعمل لمقاومة الآفات الحشرية أو الفطرية أو العشبيه وآيه آفه أخرى تلتهم المزروعات اللازمة للأنسان فى غذائه وكسائه.</a:t>
            </a:r>
            <a:endParaRPr lang="ar-SA" dirty="0" smtClean="0"/>
          </a:p>
          <a:p>
            <a:pPr algn="just" rtl="1"/>
            <a:r>
              <a:rPr lang="ar-SA" dirty="0"/>
              <a:t> و ترش المحاصيل بالمبيدات للقضاء على الآفات والحشرات بل قد يصل الأمر فى بعض الحالات إلى رش التربة نفسها. </a:t>
            </a:r>
            <a:endParaRPr lang="ar-SA" dirty="0" smtClean="0"/>
          </a:p>
          <a:p>
            <a:pPr algn="just" rtl="1"/>
            <a:r>
              <a:rPr lang="ar-SA" dirty="0"/>
              <a:t>  وتؤثر  المبيدات على الأحياء الدقيقة  التى  تعيش فى التربة  فتهلك  بعضها  مثل النمل والديدان  وبعض الحشرات والأحياء  والتى تعد  أعداء  طبيعية  للعديد من الافات  التى تصيب المزروعات. </a:t>
            </a:r>
            <a:endParaRPr lang="ar-SA" dirty="0" smtClean="0"/>
          </a:p>
          <a:p>
            <a:pPr lvl="0" algn="just" rtl="1"/>
            <a:r>
              <a:rPr lang="ar-SA" dirty="0"/>
              <a:t>  ومن الناحية الكيميائية نجد  أن المبيدات تنتمى إلى  مجاميع مختلفة تذكر أهمها وأخطرها:- </a:t>
            </a:r>
            <a:endParaRPr lang="ar-SA" dirty="0" smtClean="0"/>
          </a:p>
          <a:p>
            <a:pPr algn="just" rtl="1"/>
            <a:r>
              <a:rPr lang="ar-SA" dirty="0"/>
              <a:t>1-المبيدات الفوسفورية العضوية ومنها الباراثيون والمالاثيون ودايكلوروفوس وديازيفون وهى مبيدات شديدة متوسطة الثبات فى الطبيعة وهى تؤدى إلى تسمم الأنسان. </a:t>
            </a:r>
            <a:endParaRPr lang="ar-SA" dirty="0" smtClean="0"/>
          </a:p>
          <a:p>
            <a:pPr algn="just" rtl="1"/>
            <a:r>
              <a:rPr lang="ar-SA" dirty="0"/>
              <a:t>2-المبيدات الهيدروكربونية المكلورة وتشتمل على مبيدات الحشرات مثل الدرين وأندرين ومركب </a:t>
            </a:r>
            <a:r>
              <a:rPr lang="en-GB" dirty="0"/>
              <a:t>DDT  </a:t>
            </a:r>
            <a:r>
              <a:rPr lang="ar-SA" dirty="0"/>
              <a:t>وديلدرين وكيبون وهبتاكلور وكلوردين وجامسكان وجميعها  مبيدات سامه شديدة الثبات تذوب فى الدهون وحافزه لأمراض السرطان. </a:t>
            </a:r>
            <a:endParaRPr lang="ar-SA" dirty="0" smtClean="0"/>
          </a:p>
          <a:p>
            <a:pPr algn="just" rtl="1"/>
            <a:r>
              <a:rPr lang="ar-SA" dirty="0"/>
              <a:t>3-المبيدات الكارباماتيه ومنها السيفين والتميك والبايجون وتشبه هذه المبيدات فى مفعولها عمل المبيدات الفسفورية العضوية. </a:t>
            </a:r>
            <a:endParaRPr lang="ar-SA" dirty="0" smtClean="0"/>
          </a:p>
          <a:p>
            <a:pPr algn="just" rtl="1"/>
            <a:r>
              <a:rPr lang="ar-SA" dirty="0"/>
              <a:t>4-مبيدات القوارض وتشمل فوسفيد الزنك ومانعات التجلط وتحدث إلتهاب فى الجهاز التنفسى للأنسان وحدوث بول دموى واورام دموية. </a:t>
            </a:r>
            <a:endParaRPr lang="ar-SA" dirty="0" smtClean="0"/>
          </a:p>
          <a:p>
            <a:pPr algn="just" rtl="1"/>
            <a:r>
              <a:rPr lang="ar-SA" dirty="0"/>
              <a:t>5-مبيدات أخرى متنوعة وتشمل زرنيخات الرصاص وزرنيخات الكالسيوم وأكاسيد النحاس ومبيدات زئبقية وجميعها مركبات شديدة السمية. </a:t>
            </a:r>
            <a:endParaRPr lang="ar-SA" dirty="0" smtClean="0"/>
          </a:p>
          <a:p>
            <a:pPr algn="just" rtl="1"/>
            <a:r>
              <a:rPr lang="ar-SA" dirty="0"/>
              <a:t>كذلك  يأتى الضرر  البيئى  لهذه المبيدات  من أن أغلبها مركبات  حلقية بطيئة التحلل  ولاحتواء بعضها على العناصر  الثقيلة ذات درجة سمية عالية للنبات كما أن زيادة  نواتج  تكسرها يزيد  من تركيز وتراكم كميات من عناصر الكلور والفوسفور والنترات عن الحد المسموح به فى البيئة الزراعية ويتأثر بها الحيوانات أو الأنسان (راجع التلوث المائى).	</a:t>
            </a:r>
            <a:endParaRPr lang="ar-SA" dirty="0" smtClean="0"/>
          </a:p>
          <a:p>
            <a:pPr algn="just" rtl="1"/>
            <a:r>
              <a:rPr lang="ar-SA" dirty="0"/>
              <a:t>  وتزداد فرص التلوث بالمبيدات فى الزراعات المحميه: وذلك أن النباتات المنزرعة داخل الصوب تكون  محاطة  ببيئة حرارة مرتفعة ورطوبة جوية عالية. فالبيئة بالصوب تشجع على النمو السريع للنباتات و فى نفس الوقت تشجع على نمو وتكاثر الآفات مما يضطر معه المزارع إلى رش النباتات بمبيد الآفات على فترات قصيرة. وأن فرص تلوث التربة والنباتات بالمبيدات فى جو الصوب المغلق يزداد عنه فى الجو المفتوح. ونظراً لأن المحاصيل التى  داخل الصوب  مثل الخيار والطماطم والكوسة والفراولة والكانتلوب تجمع على فترات متقاربة وترش فى نفس الوقت على فترات متقاربة فإنها تجمع بعد مرور فترات قصيرة على  رشها وتكون حينئذ ملوثه  بشدة بالمبيد المرشوش وغالباً فان غسيل الثمار لا يتخلص من المبيد بل  يكون جزء من المبيد أمتص بالأنسجة الخارجية للمحصول. </a:t>
            </a:r>
            <a:endParaRPr lang="ar-SA" dirty="0" smtClean="0"/>
          </a:p>
          <a:p>
            <a:pPr algn="just" rtl="1"/>
            <a:r>
              <a:rPr lang="ar-SA" dirty="0"/>
              <a:t> </a:t>
            </a:r>
            <a:r>
              <a:rPr lang="ar-SA" b="1" u="sng" dirty="0"/>
              <a:t>ومن أهم عوامل وأسباب التلوث بالمبيدات هى : </a:t>
            </a:r>
            <a:endParaRPr lang="ar-SA" dirty="0" smtClean="0"/>
          </a:p>
          <a:p>
            <a:pPr algn="just" rtl="1"/>
            <a:r>
              <a:rPr lang="ar-SA" dirty="0"/>
              <a:t> (1) نوع المبيد : يختلف تأثير المبيد الملوث للتربة باختلاف نوع المبيد ذاته كما تختلف فتره بقاء المبيد فى التربة حسب نوع المبيد وتركيبة</a:t>
            </a:r>
            <a:r>
              <a:rPr lang="ar-SA" dirty="0" smtClean="0"/>
              <a:t>.</a:t>
            </a:r>
          </a:p>
          <a:p>
            <a:pPr algn="just" rtl="1"/>
            <a:r>
              <a:rPr lang="ar-SA" b="1" dirty="0"/>
              <a:t>(2) درجة ذوبان المبيد : </a:t>
            </a:r>
            <a:endParaRPr lang="ar-SA" dirty="0" smtClean="0"/>
          </a:p>
          <a:p>
            <a:pPr algn="just" rtl="1"/>
            <a:r>
              <a:rPr lang="ar-SA" dirty="0"/>
              <a:t>·  تميل المبيدات قليلة الذوبان فى الماء إلى البقاء فى التربة فتره أطول من المبيدات كثيرة الذوبان. </a:t>
            </a:r>
            <a:endParaRPr lang="ar-SA" dirty="0" smtClean="0"/>
          </a:p>
          <a:p>
            <a:pPr algn="just" rtl="1"/>
            <a:r>
              <a:rPr lang="ar-SA" dirty="0"/>
              <a:t>·  فعلى سبيل المثال يمكن لمبيد </a:t>
            </a:r>
            <a:r>
              <a:rPr lang="en-GB" dirty="0"/>
              <a:t>D.D.T  </a:t>
            </a:r>
            <a:r>
              <a:rPr lang="ar-SA" dirty="0"/>
              <a:t>يبقى فى الأرض 30سنة بسبب قله درجة ذوبانه على العكس يمكث مبيد الكاربو فوران فى  الأرض لمدة أسبوع لان درجة ذوبانه فى الماء عالية. </a:t>
            </a:r>
            <a:endParaRPr lang="ar-SA" dirty="0" smtClean="0"/>
          </a:p>
          <a:p>
            <a:pPr algn="just" rtl="1"/>
            <a:r>
              <a:rPr lang="ar-SA" b="1" dirty="0"/>
              <a:t>(3) كمية المبيد وأسلوب استخدامه : </a:t>
            </a:r>
            <a:endParaRPr lang="ar-SA" dirty="0" smtClean="0"/>
          </a:p>
          <a:p>
            <a:pPr lvl="0" algn="just" rtl="1"/>
            <a:r>
              <a:rPr lang="ar-SA" dirty="0"/>
              <a:t>·  كلما زادت كمية المبيد المضافة إلى التربة الزراعية كلما زادت درجة تلوثة للتربة والنبات. </a:t>
            </a:r>
            <a:endParaRPr lang="ar-SA" dirty="0" smtClean="0"/>
          </a:p>
          <a:p>
            <a:pPr lvl="0" algn="just" rtl="1"/>
            <a:r>
              <a:rPr lang="ar-SA" dirty="0"/>
              <a:t>·   كما أن طريقة إضافة المبيد فى حالة سائلة أم صلبة تلعب دور كبير فى تحديد مدة بقاءه فى الأرض. </a:t>
            </a:r>
            <a:endParaRPr lang="ar-SA" dirty="0" smtClean="0"/>
          </a:p>
          <a:p>
            <a:pPr lvl="0" algn="just" rtl="1"/>
            <a:r>
              <a:rPr lang="ar-SA" dirty="0"/>
              <a:t>·   كذلك فان طريقة أضافته سواء أكانت مباشرة للأرض أو عن طريق رش النبات تؤثر على درجة تلويث المبيد للتربة والنبات.</a:t>
            </a:r>
            <a:endParaRPr lang="ar-SA" dirty="0" smtClean="0"/>
          </a:p>
          <a:p>
            <a:pPr algn="just" rtl="1"/>
            <a:endParaRPr lang="ar-SA" dirty="0" smtClean="0"/>
          </a:p>
          <a:p>
            <a:pPr algn="just" rtl="1"/>
            <a:r>
              <a:rPr lang="ar-SA" b="1" dirty="0"/>
              <a:t>(4) حرث التربة :</a:t>
            </a:r>
            <a:r>
              <a:rPr lang="ar-SA" dirty="0"/>
              <a:t> يؤدى حرث التربة إلى زيادة سرعة اختفاء المبيدات منها. </a:t>
            </a:r>
            <a:endParaRPr lang="ar-SA" dirty="0" smtClean="0"/>
          </a:p>
          <a:p>
            <a:pPr algn="just"/>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fontScale="62500" lnSpcReduction="20000"/>
          </a:bodyPr>
          <a:lstStyle/>
          <a:p>
            <a:pPr algn="just" rtl="1">
              <a:lnSpc>
                <a:spcPct val="170000"/>
              </a:lnSpc>
            </a:pPr>
            <a:r>
              <a:rPr lang="ar-SA" b="1" dirty="0"/>
              <a:t>(5) رطوبة التربة :</a:t>
            </a:r>
            <a:r>
              <a:rPr lang="ar-SA" dirty="0"/>
              <a:t> لمقدار الرطوبة فى التربة تأثير على مكث المبيدات فيها فقد أتضح أن الماء يزيح الالدرين من حبيبات التربة مما يؤدى إلى تبخير مقدار كبير منه وبالتالى سرعة هروبه وهكذا يعتبر التبخر أحد منافذ الهروب الرئيسية لكل من الالدرين والهبتاكلور. </a:t>
            </a:r>
            <a:endParaRPr lang="ar-SA" dirty="0" smtClean="0"/>
          </a:p>
          <a:p>
            <a:pPr algn="just" rtl="1">
              <a:lnSpc>
                <a:spcPct val="170000"/>
              </a:lnSpc>
            </a:pPr>
            <a:r>
              <a:rPr lang="ar-SA" dirty="0"/>
              <a:t>  </a:t>
            </a:r>
            <a:r>
              <a:rPr lang="ar-SA" b="1" dirty="0"/>
              <a:t>(6) درجة حرارة التربة : </a:t>
            </a:r>
            <a:r>
              <a:rPr lang="ar-SA" dirty="0"/>
              <a:t>تؤثر درجة حرارة التربة تأثير إيجابيا على سرعة تبخر المبيد وعدم بقاءه بين حبيبات التربة فكلما زادت درجة حرارة التربة زادت سرعة تبخر المبيد وهروبه من التربة. </a:t>
            </a:r>
            <a:endParaRPr lang="ar-SA" dirty="0" smtClean="0"/>
          </a:p>
          <a:p>
            <a:pPr algn="just" rtl="1">
              <a:lnSpc>
                <a:spcPct val="170000"/>
              </a:lnSpc>
            </a:pPr>
            <a:r>
              <a:rPr lang="ar-SA" dirty="0"/>
              <a:t> </a:t>
            </a:r>
            <a:r>
              <a:rPr lang="ar-SA" b="1" dirty="0" smtClean="0"/>
              <a:t>(</a:t>
            </a:r>
            <a:r>
              <a:rPr lang="ar-SA" b="1" dirty="0"/>
              <a:t>7) العوامل الجوية :</a:t>
            </a:r>
            <a:r>
              <a:rPr lang="ar-SA" dirty="0"/>
              <a:t> يتأثر تراكم المبيد وبقاءه فى التربة بحالة الجو مثل الضوء ودرجة الحرارة ودرجة الرطوبة والرياح حيث يعتمد تحلل المبيد على كمية الضوء والحرارة اللذان يؤثران على تفاعلات الأكسدة والاختزال والتحلل المائى. كما أن درجة رطوبة الجو والرياح تعملان على تعجيل أو إبطاء سرعة تحلل المبيد حسب نوع المبيد ونوع التربة. </a:t>
            </a:r>
            <a:endParaRPr lang="ar-SA" dirty="0" smtClean="0"/>
          </a:p>
          <a:p>
            <a:pPr algn="just">
              <a:lnSpc>
                <a:spcPct val="170000"/>
              </a:lnSpc>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ثالثا: الرى الغير المرشد بمياه تقليدية أو غير تقليدية </a:t>
            </a:r>
            <a:endParaRPr lang="en-GB" dirty="0"/>
          </a:p>
        </p:txBody>
      </p:sp>
      <p:sp>
        <p:nvSpPr>
          <p:cNvPr id="3" name="Content Placeholder 2"/>
          <p:cNvSpPr>
            <a:spLocks noGrp="1"/>
          </p:cNvSpPr>
          <p:nvPr>
            <p:ph idx="1"/>
          </p:nvPr>
        </p:nvSpPr>
        <p:spPr/>
        <p:txBody>
          <a:bodyPr>
            <a:noAutofit/>
          </a:bodyPr>
          <a:lstStyle/>
          <a:p>
            <a:pPr algn="just" rtl="1"/>
            <a:r>
              <a:rPr lang="ar-SA" sz="1200" b="1" dirty="0" smtClean="0"/>
              <a:t>-</a:t>
            </a:r>
            <a:r>
              <a:rPr lang="ar-SA" sz="1200" dirty="0"/>
              <a:t>  تمثل مياه الرى مصدر غير مباشر لتلوث التربة الزراعية ويأتى هذا من إعادة استخدام مياه الصرف الزراعى أو صرف مياه الصرف الصحى والصناعى على المسطحات والمجارى المائية المستخدمة فى رى الأراضى الزراعية والتى بدورها تحوى على عناصر ثقيلة سامة ومبيدات وأسمدة كيماوية لها الأثر فى تلوث التربة الزراعية (راجع التلوث المائى). </a:t>
            </a:r>
            <a:endParaRPr lang="ar-SA" sz="1200" dirty="0" smtClean="0"/>
          </a:p>
          <a:p>
            <a:pPr algn="just" rtl="1"/>
            <a:r>
              <a:rPr lang="ar-SA" sz="1200" b="1" dirty="0"/>
              <a:t>-</a:t>
            </a:r>
            <a:r>
              <a:rPr lang="ar-SA" sz="1200" dirty="0"/>
              <a:t>  وأهم أسباب وعوامل التلوث الناتج عن الرى الغير مرشد بمياه تقليدية أو غير تقليدية هى:- </a:t>
            </a:r>
            <a:endParaRPr lang="ar-SA" sz="1200" dirty="0" smtClean="0"/>
          </a:p>
          <a:p>
            <a:pPr algn="just" rtl="1"/>
            <a:r>
              <a:rPr lang="ar-SA" sz="1200" dirty="0"/>
              <a:t>▪ الصرف الصحى		▪ الصرف الزراعى </a:t>
            </a:r>
            <a:endParaRPr lang="ar-SA" sz="1200" dirty="0" smtClean="0"/>
          </a:p>
          <a:p>
            <a:pPr algn="just" rtl="1"/>
            <a:r>
              <a:rPr lang="ar-SA" sz="1200" dirty="0"/>
              <a:t>▪ الصرف الصناعى 		▪   المياه الجوفية </a:t>
            </a:r>
            <a:endParaRPr lang="ar-SA" sz="1200" dirty="0" smtClean="0"/>
          </a:p>
          <a:p>
            <a:pPr algn="just" rtl="1"/>
            <a:r>
              <a:rPr lang="ar-SA" sz="1200" dirty="0"/>
              <a:t>  </a:t>
            </a:r>
            <a:r>
              <a:rPr lang="ar-SA" sz="1200" b="1" dirty="0"/>
              <a:t>* الصرف الصحى </a:t>
            </a:r>
            <a:endParaRPr lang="ar-SA" sz="1200" b="1" dirty="0" smtClean="0"/>
          </a:p>
          <a:p>
            <a:pPr algn="just" rtl="1"/>
            <a:r>
              <a:rPr lang="ar-SA" sz="1200" b="1" dirty="0"/>
              <a:t>-</a:t>
            </a:r>
            <a:r>
              <a:rPr lang="ar-SA" sz="1200" dirty="0"/>
              <a:t>  نظراً لقلة الموارد المائية تتجه أساليب الزراعة الحديثة إلى استخدام مياه الصرف الصحى المعالج لرى  الأراضى الزراعية بأنواع  مختلفة من المحاصيل. </a:t>
            </a:r>
            <a:endParaRPr lang="ar-SA" sz="1200" dirty="0" smtClean="0"/>
          </a:p>
          <a:p>
            <a:pPr algn="just" rtl="1"/>
            <a:r>
              <a:rPr lang="ar-SA" sz="1200" b="1" dirty="0"/>
              <a:t>-</a:t>
            </a:r>
            <a:r>
              <a:rPr lang="ar-SA" sz="1200" dirty="0"/>
              <a:t>  تعتبر من المصادر الحديثة لاستغلال المياه فى الرى وقد بدء استخدامها فى مصر عام 1911 حيث تمت زراعة 2500 فدان بمنطقة الجبل الأصفر وبزيادة عدد محطات المعالجة بمصر يتم استخدام هذه النوعية فى كثير من المناطق بالوادى والدلتا وأسيوط والتبين وحلوان وزنين وبحر البقر. </a:t>
            </a:r>
            <a:endParaRPr lang="ar-SA" sz="1200" dirty="0" smtClean="0"/>
          </a:p>
          <a:p>
            <a:pPr algn="just" rtl="1"/>
            <a:r>
              <a:rPr lang="ar-SA" sz="1200" b="1" dirty="0"/>
              <a:t>-</a:t>
            </a:r>
            <a:r>
              <a:rPr lang="ar-SA" sz="1200" dirty="0"/>
              <a:t>  وتوجد بالقاهرة الكبرى 6  محطات للصرف الصحى (الجبل الأصفر – البركة – بلقس – زنين – أبو رواش – حلوان) … تستقبل محطات بلقس وحلوان صرف صناعى لكونها مناطق صناعية وتستخدم محطات الجبل الأصفر وأبو رواش وحلوان فى الزراعة بعد تنقيتها مرحلة أولى وثانية. </a:t>
            </a:r>
            <a:endParaRPr lang="ar-SA" sz="1200" dirty="0" smtClean="0"/>
          </a:p>
          <a:p>
            <a:pPr algn="just" rtl="1"/>
            <a:r>
              <a:rPr lang="ar-SA" sz="1200" b="1" dirty="0"/>
              <a:t>-</a:t>
            </a:r>
            <a:r>
              <a:rPr lang="ar-SA" sz="1200" dirty="0"/>
              <a:t>  وقد درست أكاديمية البحث العلمى الآثار السلبية والإيجابية للرى بمياه الصرف الصحى الغير معالجة لمدة 4 سنوات بمنطقة أبو رواش : الآثار الإيجابية : تتمثل فى </a:t>
            </a:r>
            <a:endParaRPr lang="ar-SA" sz="1200" dirty="0" smtClean="0"/>
          </a:p>
          <a:p>
            <a:pPr algn="just" rtl="1"/>
            <a:r>
              <a:rPr lang="ar-SA" sz="1200" dirty="0"/>
              <a:t>·  زيادة إنتاجية الأراضى من المحاصيل حيث ارتفعت إنتاجية الذرة من 700كجم / فدان فى السنة الأولى الى 2طن بعد أربع سنوات. </a:t>
            </a:r>
            <a:endParaRPr lang="ar-SA" sz="1200" dirty="0" smtClean="0"/>
          </a:p>
          <a:p>
            <a:pPr algn="just" rtl="1"/>
            <a:r>
              <a:rPr lang="ar-SA" sz="1200" dirty="0"/>
              <a:t>·  زادت نسبة المادة العضوية فى الطبقة السطحية للتربة من 0.1 - 0.5% مما أدى الى إثراء التربة بالمادة العضوية وتحسين خواصها وزيادة قدرتها على الاحتفاظ بالماء والعناصر الغذائية وزادت السعة المائية للأرض من 18.9 - 130.4. </a:t>
            </a:r>
            <a:endParaRPr lang="ar-SA" sz="1200" dirty="0" smtClean="0"/>
          </a:p>
          <a:p>
            <a:pPr algn="just" rtl="1"/>
            <a:r>
              <a:rPr lang="ar-SA" sz="1200" dirty="0"/>
              <a:t>·  انخفض </a:t>
            </a:r>
            <a:r>
              <a:rPr lang="en-GB" sz="1200" dirty="0"/>
              <a:t>pH </a:t>
            </a:r>
            <a:r>
              <a:rPr lang="ar-SA" sz="1200" dirty="0"/>
              <a:t>من 8.5 الى  6.5 مما أدى الى تيسير بعض العناصر الغذائية فى التربة مثل الفوسفور والحديد والمنجنيز والزنك مما أدى الى زيادة المحصول. </a:t>
            </a:r>
            <a:endParaRPr lang="ar-SA" sz="1200" dirty="0" smtClean="0"/>
          </a:p>
          <a:p>
            <a:pPr algn="just" rtl="1"/>
            <a:r>
              <a:rPr lang="ar-SA" sz="1200" dirty="0"/>
              <a:t>وتمثلت الآثار السلبية فى : </a:t>
            </a:r>
            <a:endParaRPr lang="ar-SA" sz="1200" dirty="0" smtClean="0"/>
          </a:p>
          <a:p>
            <a:pPr algn="just" rtl="1"/>
            <a:r>
              <a:rPr lang="ar-SA" sz="1200" dirty="0"/>
              <a:t>·   تراكم العناصر الثقيلة أو العناصر الصغرى بتركيزات عالية فى أنسجة النبات وهذه العناصر تسبب أضرار للانسان. ويجب اختيار طريقة الرى عند استخدامها. فمثلاً إستخدام الرى بالرش يؤدى الى انتشار الرزاز بنسبة تصل الى 3% من المياه المستخدمة (حسب درجة الحرارة والرطوبة بمصر) وهذا الرزاز يحمل كثير من الأمراض الفيروسية أما الرى السطحى فيؤدى الى اهدار المياه عن الاحتياج الفعلى للمحاصيل لذا يرى أن الرى بالتنقيط أنسب هذه الأنواع.</a:t>
            </a:r>
            <a:endParaRPr lang="ar-SA" sz="1200" dirty="0" smtClean="0"/>
          </a:p>
          <a:p>
            <a:pPr algn="just"/>
            <a:endParaRPr lang="en-GB"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77500" lnSpcReduction="20000"/>
          </a:bodyPr>
          <a:lstStyle/>
          <a:p>
            <a:pPr algn="just" rtl="1">
              <a:lnSpc>
                <a:spcPct val="150000"/>
              </a:lnSpc>
            </a:pPr>
            <a:r>
              <a:rPr lang="ar-SA" dirty="0"/>
              <a:t>وتعتبر مزرعة أبو رواش ثانى أهم موقع بعد الجبل الأصفر فى استخدام مياه الصرف الصحى فى الزراعة. والجدول التالى يبين مستوى العناصر الثقيلة للتربة الرملية بأبو رواش والتى رويت بمياه الصرف الصحى المعالج ابتدائى لمدة ثلاث مواسم زراعية. </a:t>
            </a:r>
            <a:endParaRPr lang="ar-SA" dirty="0" smtClean="0"/>
          </a:p>
          <a:p>
            <a:pPr algn="just" rtl="1">
              <a:lnSpc>
                <a:spcPct val="150000"/>
              </a:lnSpc>
            </a:pPr>
            <a:r>
              <a:rPr lang="ar-SA" b="1" dirty="0"/>
              <a:t>-</a:t>
            </a:r>
            <a:r>
              <a:rPr lang="ar-SA" dirty="0"/>
              <a:t>  إلا أن قرار نائب رئيس الوزراء ووزير الزراعة رقم 603 لسنة 2002 فى منع إستخدام مياه الصرف الصحى المعالج وغير المعالج فى رى الزراعات التقليدية وقصر إستخدامها فى رى الأشجار الخشبية وأشجار الزينة وكذا مراعاة التدابير الوقائية لعمال الزراعة عند إستخدام مثل هذه النوعية من المياه. كان له الآثر فى تجنب الأضرارالناجمة من إستخدام مثل هذه  النوعية فى مجال الزراعة فى مصر.  </a:t>
            </a:r>
            <a:endParaRPr lang="ar-SA" dirty="0" smtClean="0"/>
          </a:p>
          <a:p>
            <a:pPr algn="just">
              <a:lnSpc>
                <a:spcPct val="150000"/>
              </a:lnSpc>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32500" lnSpcReduction="20000"/>
          </a:bodyPr>
          <a:lstStyle/>
          <a:p>
            <a:pPr algn="just" rtl="1">
              <a:lnSpc>
                <a:spcPct val="170000"/>
              </a:lnSpc>
            </a:pPr>
            <a:r>
              <a:rPr lang="ar-SA" b="1" dirty="0"/>
              <a:t>* الصرف الصناعى </a:t>
            </a:r>
            <a:endParaRPr lang="ar-SA" b="1" dirty="0" smtClean="0"/>
          </a:p>
          <a:p>
            <a:pPr algn="just" rtl="1">
              <a:lnSpc>
                <a:spcPct val="170000"/>
              </a:lnSpc>
            </a:pPr>
            <a:r>
              <a:rPr lang="ar-SA" b="1" dirty="0"/>
              <a:t>-</a:t>
            </a:r>
            <a:r>
              <a:rPr lang="ar-SA" dirty="0"/>
              <a:t>  تحتوى مخلفات الصناعة على العناصر الثقيلة وهى من أخطر الملوثات التى تصيب التربة الزراعية والتى يتم صرفها  فى المجارى المائية ويعاد استخدامها فى الرى مرة أخرى. وأهم هذه  العناصر الكادميوم والرصاص والزئبق والنيكل والخارصين والزرنيخ والنحاس </a:t>
            </a:r>
            <a:endParaRPr lang="ar-SA" dirty="0" smtClean="0"/>
          </a:p>
          <a:p>
            <a:pPr algn="just" rtl="1">
              <a:lnSpc>
                <a:spcPct val="170000"/>
              </a:lnSpc>
            </a:pPr>
            <a:r>
              <a:rPr lang="ar-SA" b="1" dirty="0"/>
              <a:t>-</a:t>
            </a:r>
            <a:r>
              <a:rPr lang="ar-SA" dirty="0"/>
              <a:t>  وتلعب صفات التربة الطبيعية والكيميائية دور هام فى إدمصاص هذه العناصر فنجد أن التربة الطينية تميل  إلى إدمصاص كمية أكبر من تلك العناصر مقارنة بالتربة الرملية وأن العناصر الثقيلة  تميل إلى الذوبان فى التربة الحمضية أكثر من ذوبانها فىالتربة القاعدية. </a:t>
            </a:r>
            <a:endParaRPr lang="ar-SA" dirty="0" smtClean="0"/>
          </a:p>
          <a:p>
            <a:pPr algn="just" rtl="1">
              <a:lnSpc>
                <a:spcPct val="170000"/>
              </a:lnSpc>
            </a:pPr>
            <a:r>
              <a:rPr lang="ar-SA" dirty="0"/>
              <a:t>	</a:t>
            </a:r>
            <a:endParaRPr lang="ar-SA" dirty="0" smtClean="0"/>
          </a:p>
          <a:p>
            <a:pPr algn="just" rtl="1">
              <a:lnSpc>
                <a:spcPct val="170000"/>
              </a:lnSpc>
            </a:pPr>
            <a:r>
              <a:rPr lang="ar-SA" b="1" u="sng" dirty="0"/>
              <a:t>* مياه الصرف الزراعى </a:t>
            </a:r>
            <a:endParaRPr lang="ar-SA" dirty="0" smtClean="0"/>
          </a:p>
          <a:p>
            <a:pPr algn="just" rtl="1">
              <a:lnSpc>
                <a:spcPct val="170000"/>
              </a:lnSpc>
            </a:pPr>
            <a:r>
              <a:rPr lang="ar-SA" b="1" dirty="0"/>
              <a:t>-</a:t>
            </a:r>
            <a:r>
              <a:rPr lang="ar-SA" dirty="0"/>
              <a:t>  وتقدر كمية مياه الصرف الزراعى التى يمكن اعادة استخدامها فى مصر حتى عام 2017 بحوالى 7 مليار م3. </a:t>
            </a:r>
            <a:endParaRPr lang="ar-SA" dirty="0" smtClean="0"/>
          </a:p>
          <a:p>
            <a:pPr algn="just" rtl="1">
              <a:lnSpc>
                <a:spcPct val="170000"/>
              </a:lnSpc>
            </a:pPr>
            <a:r>
              <a:rPr lang="ar-SA" b="1" dirty="0"/>
              <a:t>-</a:t>
            </a:r>
            <a:r>
              <a:rPr lang="ar-SA" dirty="0"/>
              <a:t>  تسبب مياه الصرف الزراعى مشاكل ملوحة وقلوية للتربة مما له أنعكاس فى تدهور وأنخفاض الانتاجية المحصولية. وظهور مشاكل للتربة من أهمها مشاكل ملوحة وسمية لترسيب بعض الأيونات مثل الصوديوم والكلوريد والبورون وإنخفاض معدل التشرب وبعض التاثيرات الاخرى مثل زيادة أيون النترات وتقليل درجة حموضة التربة يؤثر على جوده المحاصيل. </a:t>
            </a:r>
            <a:endParaRPr lang="ar-SA" dirty="0" smtClean="0"/>
          </a:p>
          <a:p>
            <a:pPr algn="just" rtl="1">
              <a:lnSpc>
                <a:spcPct val="170000"/>
              </a:lnSpc>
            </a:pPr>
            <a:r>
              <a:rPr lang="ar-SA" b="1" dirty="0"/>
              <a:t>-</a:t>
            </a:r>
            <a:r>
              <a:rPr lang="ar-SA" dirty="0"/>
              <a:t>  وتعود أسباب تملح التربة الى الأساليب الزراعية الخاطئة باضافة مياه رى تفوق حاجة المحاصيل والتى تؤدى الى رفع مستوى الماء الأرضى وبسبب نظام الصرف وغيابه فتصعد الأملاح بالخاصة الشعرية الى سطح التربة مما يسبب تملحها وبالتالى انخفاض انتاجية المحاصيل المنزرعة. </a:t>
            </a:r>
            <a:endParaRPr lang="ar-SA" dirty="0" smtClean="0"/>
          </a:p>
          <a:p>
            <a:pPr algn="just" rtl="1">
              <a:lnSpc>
                <a:spcPct val="170000"/>
              </a:lnSpc>
            </a:pPr>
            <a:r>
              <a:rPr lang="ar-SA" b="1" u="sng" dirty="0"/>
              <a:t>المياه الجوفية </a:t>
            </a:r>
            <a:endParaRPr lang="ar-SA" dirty="0" smtClean="0"/>
          </a:p>
          <a:p>
            <a:pPr algn="just" rtl="1">
              <a:lnSpc>
                <a:spcPct val="170000"/>
              </a:lnSpc>
            </a:pPr>
            <a:r>
              <a:rPr lang="ar-SA" b="1" dirty="0"/>
              <a:t>-</a:t>
            </a:r>
            <a:r>
              <a:rPr lang="ar-SA" dirty="0"/>
              <a:t>        تقدر المياه الجوفية فى مصر بحوالى 4.9 مليار م3/عام 2017 , </a:t>
            </a:r>
            <a:endParaRPr lang="ar-SA" dirty="0" smtClean="0"/>
          </a:p>
          <a:p>
            <a:pPr algn="just" rtl="1">
              <a:lnSpc>
                <a:spcPct val="170000"/>
              </a:lnSpc>
            </a:pPr>
            <a:r>
              <a:rPr lang="ar-SA" b="1" dirty="0"/>
              <a:t>-</a:t>
            </a:r>
            <a:r>
              <a:rPr lang="ar-SA" dirty="0"/>
              <a:t>  وتختلف مصادر المياه الجوفية بوادى النيل والدلتا حيث مصدرها النيل نفسه أما المياه بالصحراء الشرقية وشبه جزيرة سيناء والمنطقة الساحلية مصدرها الأمطار وعلى العكس فإن المياه بالصحراء الغربية فإن مصدرها المياه الارتوازية حيث تستمد مياهها من طبقات الحجر الرملى. </a:t>
            </a:r>
            <a:endParaRPr lang="ar-SA" dirty="0" smtClean="0"/>
          </a:p>
          <a:p>
            <a:pPr algn="just" rtl="1">
              <a:lnSpc>
                <a:spcPct val="170000"/>
              </a:lnSpc>
            </a:pPr>
            <a:r>
              <a:rPr lang="ar-SA" b="1" dirty="0"/>
              <a:t>-</a:t>
            </a:r>
            <a:r>
              <a:rPr lang="ar-SA" dirty="0"/>
              <a:t>  وعوامل تلوث المياه الجوفية … هى العمليات الزراعية مثل إضافة الأسمدة والمبيدات الكيماوية وتسرب المواد العضوية أو الكيماوية من مياه المجارى وتداخل المياه المالحة وآبار الحقن التى تستخدم فى التخلص من النفايات الصناعية والأشعاعية وكذا التخلص السطحى من النفايات مما يعكس أثر سلبى على تلوث التربة عند إعادة استخدامها فى الرى.</a:t>
            </a:r>
            <a:endParaRPr lang="ar-SA" dirty="0" smtClean="0"/>
          </a:p>
          <a:p>
            <a:pPr algn="just">
              <a:lnSpc>
                <a:spcPct val="170000"/>
              </a:lnSpc>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rtl="1"/>
            <a:r>
              <a:rPr lang="ar-SA" dirty="0"/>
              <a:t>خامسا: التلوث بالنفايات الصلبة </a:t>
            </a:r>
            <a:endParaRPr lang="ar-SA" dirty="0" smtClean="0"/>
          </a:p>
          <a:p>
            <a:pPr algn="just" rtl="1"/>
            <a:r>
              <a:rPr lang="ar-SA" b="1" dirty="0"/>
              <a:t>-</a:t>
            </a:r>
            <a:r>
              <a:rPr lang="ar-SA" dirty="0"/>
              <a:t>  إن الزيادة المطردة فى أعداد سكان الأرض مع التقدم التكنولوجى الكبير والتحسين فى مستويات المعيشة أدى الى زيادة فى الاستهلاك اليومى مما وجب التخلص من المخلفات الصلبة. </a:t>
            </a:r>
            <a:endParaRPr lang="ar-SA" dirty="0" smtClean="0"/>
          </a:p>
          <a:p>
            <a:pPr algn="just" rtl="1"/>
            <a:r>
              <a:rPr lang="ar-SA" b="1" dirty="0"/>
              <a:t>-</a:t>
            </a:r>
            <a:r>
              <a:rPr lang="ar-SA" dirty="0"/>
              <a:t>  ويعد تجميع النفايات الصلبة مشكلة حيث أنها تحتوى على القمامة والورق والبلاستيك والزجاج والعلب الفارغة وبقايا المأكولات وعندما تتعرض للأمطار أو أى مصدر رطوبى تتحلل وتتسرب الى التربة أو الى المياه السطحية أو الجوفية ومن ثم تعمل على تلوث الماء الجوفى والتربة بالإضافة الى الغازات المتخلفة الناتجة عن تحللها والتى تلوث الهواء كما أنها تسبب كثير من الأمراض. </a:t>
            </a:r>
            <a:endParaRPr lang="ar-SA" dirty="0" smtClean="0"/>
          </a:p>
          <a:p>
            <a:pPr algn="just" rtl="1"/>
            <a:r>
              <a:rPr lang="ar-SA" b="1" dirty="0"/>
              <a:t>ومن أهم عوامل وأسباب التلوث الناتج من النفايات المختلفة:- </a:t>
            </a:r>
            <a:endParaRPr lang="ar-SA" dirty="0" smtClean="0"/>
          </a:p>
          <a:p>
            <a:pPr algn="just" rtl="1"/>
            <a:r>
              <a:rPr lang="ar-SA" dirty="0"/>
              <a:t>                        1) النفايات البلدية من المناطق الحضرية والشبة حضرية أو الريفية. </a:t>
            </a:r>
            <a:endParaRPr lang="ar-SA" dirty="0" smtClean="0"/>
          </a:p>
          <a:p>
            <a:pPr algn="just" rtl="1"/>
            <a:r>
              <a:rPr lang="ar-SA" dirty="0"/>
              <a:t>                        2)النفايات الضارة من المستشفيات. </a:t>
            </a:r>
            <a:endParaRPr lang="ar-SA" dirty="0" smtClean="0"/>
          </a:p>
          <a:p>
            <a:pPr algn="just" rtl="1"/>
            <a:r>
              <a:rPr lang="ar-SA" dirty="0"/>
              <a:t>                        3)النفايات الصناعية الغير الضارة. </a:t>
            </a:r>
            <a:endParaRPr lang="ar-SA" dirty="0" smtClean="0"/>
          </a:p>
          <a:p>
            <a:pPr algn="just" rtl="1"/>
            <a:r>
              <a:rPr lang="ar-SA" dirty="0"/>
              <a:t>                        4) النفايات الصناعية الضارة. </a:t>
            </a:r>
            <a:endParaRPr lang="ar-SA" dirty="0" smtClean="0"/>
          </a:p>
          <a:p>
            <a:pPr algn="just" rtl="1"/>
            <a:r>
              <a:rPr lang="ar-SA" dirty="0"/>
              <a:t>                        5)النفايات الزراعية.</a:t>
            </a:r>
            <a:endParaRPr lang="ar-SA" dirty="0" smtClean="0"/>
          </a:p>
          <a:p>
            <a:pPr algn="just"/>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ar-SA" b="1" dirty="0" smtClean="0"/>
              <a:t>تصنيف الملوثات</a:t>
            </a:r>
            <a:endParaRPr lang="en-GB" dirty="0"/>
          </a:p>
        </p:txBody>
      </p:sp>
      <p:sp>
        <p:nvSpPr>
          <p:cNvPr id="3" name="Content Placeholder 2"/>
          <p:cNvSpPr>
            <a:spLocks noGrp="1"/>
          </p:cNvSpPr>
          <p:nvPr>
            <p:ph idx="1"/>
          </p:nvPr>
        </p:nvSpPr>
        <p:spPr>
          <a:xfrm>
            <a:off x="457200" y="1135285"/>
            <a:ext cx="8229600" cy="4525963"/>
          </a:xfrm>
        </p:spPr>
        <p:txBody>
          <a:bodyPr>
            <a:noAutofit/>
          </a:bodyPr>
          <a:lstStyle/>
          <a:p>
            <a:pPr algn="r" rtl="1">
              <a:lnSpc>
                <a:spcPct val="200000"/>
              </a:lnSpc>
            </a:pPr>
            <a:r>
              <a:rPr lang="ar-SA" sz="1600" dirty="0" smtClean="0"/>
              <a:t>هناك </a:t>
            </a:r>
            <a:r>
              <a:rPr lang="ar-SA" sz="1600" dirty="0"/>
              <a:t>نوعان أساسيان من الملوثات. ملوثات أولية </a:t>
            </a:r>
            <a:r>
              <a:rPr lang="en-GB" sz="1600" b="1" dirty="0"/>
              <a:t>primary pollutants </a:t>
            </a:r>
            <a:r>
              <a:rPr lang="ar-SA" sz="1600" b="1" dirty="0"/>
              <a:t>تسبب </a:t>
            </a:r>
            <a:r>
              <a:rPr lang="ar-SA" sz="1600" b="1" dirty="0" smtClean="0"/>
              <a:t>آثار </a:t>
            </a:r>
            <a:r>
              <a:rPr lang="ar-SA" sz="1600" dirty="0" smtClean="0"/>
              <a:t>ضارة </a:t>
            </a:r>
            <a:r>
              <a:rPr lang="ar-SA" sz="1600" dirty="0"/>
              <a:t>في الشكل الذي يتم فيه إطلاقها إلى البيئة وملوثات ثانوية </a:t>
            </a:r>
            <a:r>
              <a:rPr lang="en-GB" sz="1600" b="1" dirty="0"/>
              <a:t>secondary pollutants </a:t>
            </a:r>
            <a:r>
              <a:rPr lang="ar-SA" sz="1600" b="1" dirty="0" smtClean="0"/>
              <a:t>تتشكل  </a:t>
            </a:r>
            <a:r>
              <a:rPr lang="ar-SA" sz="1600" dirty="0" smtClean="0"/>
              <a:t>كنتيجة </a:t>
            </a:r>
            <a:r>
              <a:rPr lang="ar-SA" sz="1600" dirty="0"/>
              <a:t>لعملية كيميائية في البيئة، وغالبا تتشكل من مواد أقل </a:t>
            </a:r>
            <a:r>
              <a:rPr lang="ar-SA" sz="1600" dirty="0" smtClean="0"/>
              <a:t>ضرا </a:t>
            </a:r>
            <a:r>
              <a:rPr lang="ar-SA" sz="1600" dirty="0"/>
              <a:t>ر. </a:t>
            </a:r>
            <a:r>
              <a:rPr lang="ar-SA" sz="1600" dirty="0" smtClean="0"/>
              <a:t>تصبح المواد ملوثات </a:t>
            </a:r>
            <a:r>
              <a:rPr lang="ar-SA" sz="1600" dirty="0"/>
              <a:t>إذا كانت ضارة أو سامة وأدخلت إلى داخل البيئة من قبل البشر، أو كنتيجة للأنشطة البشرية.</a:t>
            </a:r>
          </a:p>
          <a:p>
            <a:pPr algn="r" rtl="1">
              <a:lnSpc>
                <a:spcPct val="200000"/>
              </a:lnSpc>
            </a:pPr>
            <a:r>
              <a:rPr lang="ar-SA" sz="1600" dirty="0"/>
              <a:t>هناك العديد من المواد </a:t>
            </a:r>
            <a:r>
              <a:rPr lang="ar-SA" sz="1600" dirty="0" smtClean="0"/>
              <a:t>التي </a:t>
            </a:r>
            <a:r>
              <a:rPr lang="ar-SA" sz="1600" dirty="0"/>
              <a:t>يعتقد عموما أنها ملوثات قد تحدث بشكل طبيعي في التربة والمياه: على سبيل المثال </a:t>
            </a:r>
            <a:r>
              <a:rPr lang="ar-SA" sz="1600" dirty="0" smtClean="0"/>
              <a:t>العناصر الثقيلة، أو ما تعؤف بالعناصر محتمله السمية،، </a:t>
            </a:r>
            <a:r>
              <a:rPr lang="ar-SA" sz="1600" dirty="0"/>
              <a:t>والهيدروكربونات العطرية متعددة الحلقات </a:t>
            </a:r>
            <a:r>
              <a:rPr lang="en-GB" sz="1600" dirty="0"/>
              <a:t>polycyclic aromatic hydrocarbons . </a:t>
            </a:r>
            <a:r>
              <a:rPr lang="ar-SA" sz="1600" dirty="0"/>
              <a:t>ويمكن تصنيف الملوثات بطرق عديدة استنادا إلى خواصها الفيزيائية اولكيميائية</a:t>
            </a:r>
            <a:r>
              <a:rPr lang="ar-SA" sz="1600" dirty="0" smtClean="0"/>
              <a:t>، الوفرة</a:t>
            </a:r>
            <a:r>
              <a:rPr lang="ar-SA" sz="1600" dirty="0"/>
              <a:t>، الثبات في البيئة، التأثير على النظم الإيكولوجية أو السمية.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u="sng" dirty="0" smtClean="0"/>
              <a:t>مصادر تلوث التربة الزراعية</a:t>
            </a:r>
            <a:endParaRPr lang="en-GB" dirty="0"/>
          </a:p>
        </p:txBody>
      </p:sp>
      <p:sp>
        <p:nvSpPr>
          <p:cNvPr id="3" name="Content Placeholder 2"/>
          <p:cNvSpPr>
            <a:spLocks noGrp="1"/>
          </p:cNvSpPr>
          <p:nvPr>
            <p:ph idx="1"/>
          </p:nvPr>
        </p:nvSpPr>
        <p:spPr>
          <a:xfrm>
            <a:off x="457200" y="1340768"/>
            <a:ext cx="8229600" cy="4785395"/>
          </a:xfrm>
        </p:spPr>
        <p:txBody>
          <a:bodyPr>
            <a:normAutofit fontScale="47500" lnSpcReduction="20000"/>
          </a:bodyPr>
          <a:lstStyle/>
          <a:p>
            <a:pPr algn="just" rtl="1">
              <a:lnSpc>
                <a:spcPct val="170000"/>
              </a:lnSpc>
            </a:pPr>
            <a:r>
              <a:rPr lang="ar-SA" dirty="0" smtClean="0"/>
              <a:t>وتختلف </a:t>
            </a:r>
            <a:r>
              <a:rPr lang="ar-SA" dirty="0"/>
              <a:t>مصادر تلوث التربة حيث يمكن تقسيمها الى:- </a:t>
            </a:r>
            <a:endParaRPr lang="ar-SA" dirty="0" smtClean="0"/>
          </a:p>
          <a:p>
            <a:pPr lvl="0" algn="just" rtl="1">
              <a:lnSpc>
                <a:spcPct val="170000"/>
              </a:lnSpc>
            </a:pPr>
            <a:r>
              <a:rPr lang="ar-SA" dirty="0"/>
              <a:t>    </a:t>
            </a:r>
            <a:r>
              <a:rPr lang="ar-SA" b="1" dirty="0"/>
              <a:t>·</a:t>
            </a:r>
            <a:r>
              <a:rPr lang="ar-SA" dirty="0"/>
              <a:t> </a:t>
            </a:r>
            <a:r>
              <a:rPr lang="ar-SA" b="1" u="sng" dirty="0"/>
              <a:t>مصدر مباشر</a:t>
            </a:r>
            <a:r>
              <a:rPr lang="ar-SA" b="1" dirty="0"/>
              <a:t>:</a:t>
            </a:r>
            <a:endParaRPr lang="ar-SA" b="1" dirty="0" smtClean="0"/>
          </a:p>
          <a:p>
            <a:pPr lvl="0" algn="just" rtl="1">
              <a:lnSpc>
                <a:spcPct val="170000"/>
              </a:lnSpc>
            </a:pPr>
            <a:r>
              <a:rPr lang="ar-SA" dirty="0"/>
              <a:t> يقصد به مصدر محدد ومعلوم يمكن قياس كمية الملوثات الصادرة منه مثل انابيب الصرف الصناعى والصرف الصحى. </a:t>
            </a:r>
            <a:endParaRPr lang="ar-SA" dirty="0" smtClean="0"/>
          </a:p>
          <a:p>
            <a:pPr lvl="0" algn="just" rtl="1">
              <a:lnSpc>
                <a:spcPct val="170000"/>
              </a:lnSpc>
            </a:pPr>
            <a:r>
              <a:rPr lang="ar-SA" dirty="0"/>
              <a:t>    </a:t>
            </a:r>
            <a:r>
              <a:rPr lang="ar-SA" b="1" dirty="0"/>
              <a:t>·</a:t>
            </a:r>
            <a:r>
              <a:rPr lang="ar-SA" dirty="0"/>
              <a:t> </a:t>
            </a:r>
            <a:r>
              <a:rPr lang="ar-SA" b="1" u="sng" dirty="0"/>
              <a:t>مصدر غير مباشر</a:t>
            </a:r>
            <a:r>
              <a:rPr lang="ar-SA" b="1" dirty="0"/>
              <a:t>:</a:t>
            </a:r>
            <a:endParaRPr lang="ar-SA" b="1" dirty="0" smtClean="0"/>
          </a:p>
          <a:p>
            <a:pPr lvl="0" algn="just" rtl="1">
              <a:lnSpc>
                <a:spcPct val="170000"/>
              </a:lnSpc>
            </a:pPr>
            <a:r>
              <a:rPr lang="ar-SA" dirty="0"/>
              <a:t> هى المصادر التى من الصعب قياس كمية الملوثات الناتجة عنها وذلك لانتشارها على مساحات كبيرة.. مثل التلوث الناجم من الاسمدة الكيماوية والمبيدات التى تحملها المياه السطحية إلى الاراضى الزراعية . وتلوث الهواء الجوى الناتج من عوادم السيارات والمصانع. </a:t>
            </a:r>
            <a:endParaRPr lang="ar-SA" dirty="0" smtClean="0"/>
          </a:p>
          <a:p>
            <a:pPr algn="just" rtl="1">
              <a:lnSpc>
                <a:spcPct val="170000"/>
              </a:lnSpc>
            </a:pPr>
            <a:r>
              <a:rPr lang="ar-SA" b="1" dirty="0"/>
              <a:t>-</a:t>
            </a:r>
            <a:r>
              <a:rPr lang="ar-SA" dirty="0"/>
              <a:t>  وتعتمد حركة الملوثات فى التربة على الخواص الكيميائية والفيزيائية للتربة ويتوقف معدل انتقال الملوثات على خواص التربة الفيزيائية وبالتحديد التوزيع الحجمى للحبيبات والكثافة الظاهرية ولأنهما يؤثران على حركة الماء والهواء خلال التربة. رقم </a:t>
            </a:r>
            <a:r>
              <a:rPr lang="en-GB" dirty="0"/>
              <a:t>pH </a:t>
            </a:r>
            <a:r>
              <a:rPr lang="ar-SA" dirty="0"/>
              <a:t>يؤدى الى ترسب العناصر الثقيلة.. فالزرنيخ والسلينيوم يكونا اكثر حركة فى الظروف القاعدية بينما الرصاص والزنك والكادميوم فى الظروف الحامضية.</a:t>
            </a:r>
            <a:endParaRPr lang="ar-SA" dirty="0" smtClean="0"/>
          </a:p>
          <a:p>
            <a:pPr lvl="0" algn="just" rtl="1">
              <a:lnSpc>
                <a:spcPct val="170000"/>
              </a:lnSpc>
            </a:pPr>
            <a:r>
              <a:rPr lang="ar-SA" dirty="0"/>
              <a:t>  تصبح العناصر اقل حركة فى الاراضى الخفيفة عنه فى الاراضى الطينية. </a:t>
            </a:r>
            <a:endParaRPr lang="ar-SA" dirty="0" smtClean="0"/>
          </a:p>
          <a:p>
            <a:pPr algn="just">
              <a:lnSpc>
                <a:spcPct val="170000"/>
              </a:lnSpc>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u="sng" dirty="0" smtClean="0"/>
              <a:t>تقسيم الملوثات</a:t>
            </a:r>
            <a:endParaRPr lang="en-GB" dirty="0"/>
          </a:p>
        </p:txBody>
      </p:sp>
      <p:sp>
        <p:nvSpPr>
          <p:cNvPr id="3" name="Content Placeholder 2"/>
          <p:cNvSpPr>
            <a:spLocks noGrp="1"/>
          </p:cNvSpPr>
          <p:nvPr>
            <p:ph idx="1"/>
          </p:nvPr>
        </p:nvSpPr>
        <p:spPr>
          <a:xfrm>
            <a:off x="457200" y="1268760"/>
            <a:ext cx="8229600" cy="4857403"/>
          </a:xfrm>
        </p:spPr>
        <p:txBody>
          <a:bodyPr>
            <a:normAutofit fontScale="77500" lnSpcReduction="20000"/>
          </a:bodyPr>
          <a:lstStyle/>
          <a:p>
            <a:pPr lvl="0" algn="just" rtl="1"/>
            <a:r>
              <a:rPr lang="ar-SA" b="1" dirty="0" smtClean="0"/>
              <a:t>-</a:t>
            </a:r>
            <a:r>
              <a:rPr lang="ar-SA" dirty="0"/>
              <a:t>        يمكن تقسيم الملوثات تبعا للتركيب الكيميائى لها أو استخدامها الى:- </a:t>
            </a:r>
            <a:endParaRPr lang="ar-SA" dirty="0" smtClean="0"/>
          </a:p>
          <a:p>
            <a:pPr algn="just" rtl="1"/>
            <a:r>
              <a:rPr lang="ar-SA" b="1" u="sng" dirty="0"/>
              <a:t>أولا: ملوثات عضوية </a:t>
            </a:r>
            <a:r>
              <a:rPr lang="en-GB" b="1" u="sng" dirty="0"/>
              <a:t>Organic P</a:t>
            </a:r>
            <a:r>
              <a:rPr lang="en-GB" b="1" u="sng" dirty="0" smtClean="0"/>
              <a:t>ollutants </a:t>
            </a:r>
            <a:r>
              <a:rPr lang="en-GB" b="1" u="sng" dirty="0"/>
              <a:t>.</a:t>
            </a:r>
            <a:endParaRPr lang="en-GB" b="1" dirty="0" smtClean="0"/>
          </a:p>
          <a:p>
            <a:pPr algn="just" rtl="1"/>
            <a:r>
              <a:rPr lang="ar-SA" u="sng" dirty="0"/>
              <a:t>وتشمل: </a:t>
            </a:r>
            <a:endParaRPr lang="ar-SA" dirty="0" smtClean="0"/>
          </a:p>
          <a:p>
            <a:pPr algn="just" rtl="1"/>
            <a:r>
              <a:rPr lang="ar-SA" dirty="0"/>
              <a:t>1- هيدروكربونات عطرية حلقية </a:t>
            </a:r>
            <a:r>
              <a:rPr lang="en-GB" dirty="0"/>
              <a:t>Polycyclic aromatic hydrocarbons </a:t>
            </a:r>
            <a:r>
              <a:rPr lang="ar-SA" dirty="0"/>
              <a:t>ومصادرة:- </a:t>
            </a:r>
            <a:endParaRPr lang="ar-SA" dirty="0" smtClean="0"/>
          </a:p>
          <a:p>
            <a:pPr lvl="0" algn="just" rtl="1"/>
            <a:r>
              <a:rPr lang="ar-SA" dirty="0"/>
              <a:t>                           ·   احتراق الفحم والبترول والخشب. </a:t>
            </a:r>
            <a:endParaRPr lang="ar-SA" dirty="0" smtClean="0"/>
          </a:p>
          <a:p>
            <a:pPr lvl="0" algn="just" rtl="1"/>
            <a:r>
              <a:rPr lang="ar-SA" dirty="0"/>
              <a:t>                           ·   اسفلت. </a:t>
            </a:r>
            <a:endParaRPr lang="ar-SA" dirty="0" smtClean="0"/>
          </a:p>
          <a:p>
            <a:pPr lvl="0" algn="just" rtl="1"/>
            <a:r>
              <a:rPr lang="ar-SA" dirty="0"/>
              <a:t>                           ·   قطران الفحم. </a:t>
            </a:r>
            <a:endParaRPr lang="ar-SA" dirty="0" smtClean="0"/>
          </a:p>
          <a:p>
            <a:pPr lvl="0" algn="just" rtl="1"/>
            <a:r>
              <a:rPr lang="ar-SA" dirty="0"/>
              <a:t>                           ·   انبعاث عوادم السيارات - الشحوم. </a:t>
            </a:r>
            <a:endParaRPr lang="ar-SA" dirty="0" smtClean="0"/>
          </a:p>
          <a:p>
            <a:pPr algn="just" rtl="1"/>
            <a:r>
              <a:rPr lang="ar-SA" dirty="0"/>
              <a:t>2.النيتروالعطرية </a:t>
            </a:r>
            <a:r>
              <a:rPr lang="en-GB" dirty="0" err="1"/>
              <a:t>Nitroaromatic</a:t>
            </a:r>
            <a:r>
              <a:rPr lang="en-GB" dirty="0"/>
              <a:t> ..</a:t>
            </a:r>
            <a:r>
              <a:rPr lang="ar-SA" dirty="0"/>
              <a:t>ومصادرة (القنابل - المبيد الحشرى - المبيد البكتيرى). </a:t>
            </a:r>
            <a:endParaRPr lang="ar-SA" dirty="0" smtClean="0"/>
          </a:p>
          <a:p>
            <a:pPr algn="just" rtl="1"/>
            <a:r>
              <a:rPr lang="ar-SA" dirty="0"/>
              <a:t>3.الفينيولات وانيلينات </a:t>
            </a:r>
            <a:r>
              <a:rPr lang="en-GB" dirty="0" err="1"/>
              <a:t>Phenoles,anilines</a:t>
            </a:r>
            <a:r>
              <a:rPr lang="en-GB" dirty="0"/>
              <a:t> ..</a:t>
            </a:r>
            <a:r>
              <a:rPr lang="ar-SA" dirty="0"/>
              <a:t>ومصادرة (المبيدات البكتيرية - مياه صرف مصانع - مواد الصباغة - مبيدات الحشائش). </a:t>
            </a:r>
            <a:endParaRPr lang="ar-SA" dirty="0" smtClean="0"/>
          </a:p>
          <a:p>
            <a:pPr algn="just"/>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rtl="1"/>
            <a:r>
              <a:rPr lang="ar-SA" dirty="0" smtClean="0"/>
              <a:t>4.الهالوجينات العطرية </a:t>
            </a:r>
            <a:r>
              <a:rPr lang="en-GB" dirty="0" smtClean="0"/>
              <a:t>Halogenated aromatic </a:t>
            </a:r>
            <a:r>
              <a:rPr lang="ar-SA" dirty="0" smtClean="0"/>
              <a:t>مصادرة (مبيدات الحشائش - حرق المخلفات الطبية والمخلفات الصلبة والمخلفات الخطرة - احتراق البترول والفحم والاطارات - مناجم الرصاص). </a:t>
            </a:r>
          </a:p>
          <a:p>
            <a:pPr algn="just" rtl="1"/>
            <a:r>
              <a:rPr lang="ar-SA" dirty="0" smtClean="0"/>
              <a:t>5.الهالوجينات الاليفاتية </a:t>
            </a:r>
            <a:r>
              <a:rPr lang="en-GB" dirty="0" smtClean="0"/>
              <a:t>Halogenated aliphatic ..</a:t>
            </a:r>
            <a:r>
              <a:rPr lang="ar-SA" dirty="0" smtClean="0"/>
              <a:t>ومصادرة (صناعة البلاستيك). </a:t>
            </a:r>
          </a:p>
          <a:p>
            <a:pPr algn="just" rtl="1"/>
            <a:r>
              <a:rPr lang="ar-SA" dirty="0" smtClean="0"/>
              <a:t>6.المبيدات </a:t>
            </a:r>
            <a:r>
              <a:rPr lang="en-GB" dirty="0" smtClean="0"/>
              <a:t>Pesticides ..</a:t>
            </a:r>
            <a:r>
              <a:rPr lang="ar-SA" dirty="0" smtClean="0"/>
              <a:t>ومصادرة (الزراعة - صناعة المبيدات). </a:t>
            </a:r>
          </a:p>
          <a:p>
            <a:pPr algn="just" rtl="1"/>
            <a:r>
              <a:rPr lang="ar-SA" dirty="0" smtClean="0"/>
              <a:t>7.منتجات البترول ..  ومصادرة (صناعة تكرير البترول - السيارات ووسائل النقل – الصناعة). </a:t>
            </a:r>
          </a:p>
          <a:p>
            <a:pPr algn="just" rtl="1"/>
            <a:r>
              <a:rPr lang="ar-SA" dirty="0" smtClean="0"/>
              <a:t> </a:t>
            </a:r>
            <a:r>
              <a:rPr lang="ar-SA" u="sng" dirty="0" smtClean="0"/>
              <a:t>ثانيا: ملوثات غير عضوية </a:t>
            </a:r>
            <a:r>
              <a:rPr lang="en-GB" u="sng" dirty="0" smtClean="0"/>
              <a:t>Inorganic Pollutants </a:t>
            </a:r>
            <a:endParaRPr lang="en-GB" dirty="0" smtClean="0"/>
          </a:p>
          <a:p>
            <a:pPr algn="just" rtl="1"/>
            <a:r>
              <a:rPr lang="ar-SA" u="sng" dirty="0" smtClean="0"/>
              <a:t>وتشمل: </a:t>
            </a:r>
            <a:endParaRPr lang="ar-SA" dirty="0" smtClean="0"/>
          </a:p>
          <a:p>
            <a:pPr algn="just" rtl="1"/>
            <a:r>
              <a:rPr lang="ar-SA" dirty="0" smtClean="0"/>
              <a:t>أ.العناصر الثقيلة والنادرة. </a:t>
            </a:r>
          </a:p>
          <a:p>
            <a:pPr algn="just" rtl="1"/>
            <a:r>
              <a:rPr lang="ar-SA" dirty="0" smtClean="0"/>
              <a:t>ب.النتروجين. </a:t>
            </a:r>
          </a:p>
          <a:p>
            <a:pPr algn="just" rtl="1"/>
            <a:r>
              <a:rPr lang="ar-SA" dirty="0" smtClean="0"/>
              <a:t>ج.النظائر الشعه. </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rtl="1"/>
            <a:r>
              <a:rPr lang="ar-SA" dirty="0" smtClean="0"/>
              <a:t>   ·   </a:t>
            </a:r>
            <a:r>
              <a:rPr lang="ar-SA" u="sng" dirty="0" smtClean="0"/>
              <a:t>مصادر ناتجة عن النشاط الانسانى</a:t>
            </a:r>
            <a:endParaRPr lang="en-GB" dirty="0"/>
          </a:p>
        </p:txBody>
      </p:sp>
      <p:sp>
        <p:nvSpPr>
          <p:cNvPr id="3" name="Content Placeholder 2"/>
          <p:cNvSpPr>
            <a:spLocks noGrp="1"/>
          </p:cNvSpPr>
          <p:nvPr>
            <p:ph idx="1"/>
          </p:nvPr>
        </p:nvSpPr>
        <p:spPr>
          <a:xfrm>
            <a:off x="457200" y="1268760"/>
            <a:ext cx="8229600" cy="4857403"/>
          </a:xfrm>
        </p:spPr>
        <p:txBody>
          <a:bodyPr>
            <a:normAutofit fontScale="47500" lnSpcReduction="20000"/>
          </a:bodyPr>
          <a:lstStyle/>
          <a:p>
            <a:pPr lvl="0" algn="just" rtl="1">
              <a:lnSpc>
                <a:spcPct val="170000"/>
              </a:lnSpc>
            </a:pPr>
            <a:r>
              <a:rPr lang="nl-NL" u="sng" dirty="0"/>
              <a:t> </a:t>
            </a:r>
            <a:r>
              <a:rPr lang="ar-SA" u="sng" dirty="0"/>
              <a:t>وتشمل</a:t>
            </a:r>
            <a:endParaRPr lang="ar-SA" dirty="0" smtClean="0"/>
          </a:p>
          <a:p>
            <a:pPr algn="just" rtl="1">
              <a:lnSpc>
                <a:spcPct val="170000"/>
              </a:lnSpc>
            </a:pPr>
            <a:r>
              <a:rPr lang="ar-SA" dirty="0"/>
              <a:t>1. استخراج المعادن من المناجم .. وماينتج عنها من مخلفات تصبح مصدر للتلوث فى الاراضى المحيطة. </a:t>
            </a:r>
            <a:endParaRPr lang="ar-SA" dirty="0" smtClean="0"/>
          </a:p>
          <a:p>
            <a:pPr algn="just" rtl="1">
              <a:lnSpc>
                <a:spcPct val="170000"/>
              </a:lnSpc>
            </a:pPr>
            <a:r>
              <a:rPr lang="ar-SA" dirty="0"/>
              <a:t>2.مخلفات الصرف الصحى والصناعى ... ان جميع انواع الحمأه تحتوى على تركيزات عالية من العناصر السامة الا ان الحمأه الناتجة من الصرف الصناعى تحتوى على ملوثات غير عضوية بتركيزات اعلى بكثير من الحمأه الناتجة من الصرف الصحى. وتعتبر عناصر </a:t>
            </a:r>
            <a:r>
              <a:rPr lang="nl-NL" dirty="0"/>
              <a:t>Cd,Cu,Ni,Zn </a:t>
            </a:r>
            <a:r>
              <a:rPr lang="ar-SA" dirty="0"/>
              <a:t>من اهم العناصر التى تسبب مشاكل فى الانتاج الزراعى عند اضافة الحمأه الى التربة. </a:t>
            </a:r>
            <a:endParaRPr lang="ar-SA" dirty="0" smtClean="0"/>
          </a:p>
          <a:p>
            <a:pPr algn="just" rtl="1">
              <a:lnSpc>
                <a:spcPct val="170000"/>
              </a:lnSpc>
            </a:pPr>
            <a:r>
              <a:rPr lang="ar-SA" dirty="0"/>
              <a:t>3.التخلص من المخلفات الصلبة والسامة.. مخلفات المنازل والمصانع والمستشفيات يمكن ان تؤدى الى تلوث التربة بالعناصر الصغرى والثقيلة فالتخلص منها سواء بإلقائها او دفنها فى التربة يؤدى الى تلوث التربة وانتقالها الى المياه الجوفية. </a:t>
            </a:r>
            <a:endParaRPr lang="ar-SA" dirty="0" smtClean="0"/>
          </a:p>
          <a:p>
            <a:pPr algn="just" rtl="1">
              <a:lnSpc>
                <a:spcPct val="170000"/>
              </a:lnSpc>
            </a:pPr>
            <a:r>
              <a:rPr lang="ar-SA" dirty="0"/>
              <a:t>4.احتراق الوقود (فحم - بترول).. ينتج عنه عدد كبير من العناصر الثقيلة والصغرى تشمل </a:t>
            </a:r>
            <a:r>
              <a:rPr lang="nl-NL" dirty="0"/>
              <a:t>Mn,Cu,Ba,Se,Sb,As,Zn,Cr,Cd,Pb,V,U </a:t>
            </a:r>
            <a:r>
              <a:rPr lang="ar-SA" dirty="0"/>
              <a:t>والتى تترسب على الاراضى المحيطة كما ان احتراق البترول الذى يحتوى على اضافات من الرصاص يعتبر من اهم مصادر تلوث التربة. </a:t>
            </a:r>
            <a:endParaRPr lang="ar-SA" dirty="0" smtClean="0"/>
          </a:p>
          <a:p>
            <a:pPr algn="just">
              <a:lnSpc>
                <a:spcPct val="170000"/>
              </a:lnSpc>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7500" lnSpcReduction="20000"/>
          </a:bodyPr>
          <a:lstStyle/>
          <a:p>
            <a:pPr algn="just" rtl="1">
              <a:lnSpc>
                <a:spcPct val="170000"/>
              </a:lnSpc>
            </a:pPr>
            <a:r>
              <a:rPr lang="ar-SA" dirty="0" smtClean="0"/>
              <a:t>5.الصناعات التعدينية..وذلك بعدة طرق منها:- </a:t>
            </a:r>
          </a:p>
          <a:p>
            <a:pPr lvl="0" algn="just" rtl="1">
              <a:lnSpc>
                <a:spcPct val="170000"/>
              </a:lnSpc>
            </a:pPr>
            <a:r>
              <a:rPr lang="ar-SA" dirty="0" smtClean="0"/>
              <a:t>       · انبعاث الايروسولات والغبار المحتوى على هذه العناصر ويترسب على التربة والنبات. </a:t>
            </a:r>
          </a:p>
          <a:p>
            <a:pPr lvl="0" algn="just" rtl="1">
              <a:lnSpc>
                <a:spcPct val="170000"/>
              </a:lnSpc>
            </a:pPr>
            <a:r>
              <a:rPr lang="ar-SA" dirty="0" smtClean="0"/>
              <a:t>       ·   المخلفات السائله. </a:t>
            </a:r>
          </a:p>
          <a:p>
            <a:pPr lvl="0" algn="just" rtl="1">
              <a:lnSpc>
                <a:spcPct val="170000"/>
              </a:lnSpc>
            </a:pPr>
            <a:r>
              <a:rPr lang="ar-SA" dirty="0" smtClean="0"/>
              <a:t>       · وتستخدم العديد من العناصر فى صناعة السبائك والصلب والتى ينتج منها مخلفات تؤدى الى تلوث التربة. </a:t>
            </a:r>
          </a:p>
          <a:p>
            <a:pPr algn="just" rtl="1">
              <a:lnSpc>
                <a:spcPct val="170000"/>
              </a:lnSpc>
            </a:pPr>
            <a:r>
              <a:rPr lang="ar-SA" dirty="0" smtClean="0"/>
              <a:t>  6- المواد والكيماويات المستخدمة فى الزراعة بالممارسات الزراعية الغير رشيدة. </a:t>
            </a:r>
          </a:p>
          <a:p>
            <a:pPr algn="just" rtl="1">
              <a:lnSpc>
                <a:spcPct val="170000"/>
              </a:lnSpc>
            </a:pPr>
            <a:r>
              <a:rPr lang="ar-SA" dirty="0" smtClean="0"/>
              <a:t> والمصادر الرئيسية لهذه الممارسات تشمل: </a:t>
            </a:r>
          </a:p>
          <a:p>
            <a:pPr lvl="0" algn="just" rtl="1">
              <a:lnSpc>
                <a:spcPct val="170000"/>
              </a:lnSpc>
            </a:pPr>
            <a:r>
              <a:rPr lang="ar-SA" dirty="0" smtClean="0"/>
              <a:t>       ·   الشوائب  والعناصر الثقيلة السامة الموجودة فى الاسمدة الكيماوية. </a:t>
            </a:r>
          </a:p>
          <a:p>
            <a:pPr lvl="0" algn="just" rtl="1">
              <a:lnSpc>
                <a:spcPct val="170000"/>
              </a:lnSpc>
            </a:pPr>
            <a:r>
              <a:rPr lang="ar-SA" dirty="0" smtClean="0"/>
              <a:t>       · اسمدة طبيعية من مخلفات المجازر والخنازير والدواجن والتى تحتوى على تركيزات عالية من الزنك والنحاس وتسبب سمية النبات. </a:t>
            </a:r>
          </a:p>
          <a:p>
            <a:pPr lvl="0" algn="just" rtl="1">
              <a:lnSpc>
                <a:spcPct val="170000"/>
              </a:lnSpc>
            </a:pPr>
            <a:r>
              <a:rPr lang="ar-SA" dirty="0" smtClean="0"/>
              <a:t>       ·   المبيدات الكيماوية. </a:t>
            </a:r>
          </a:p>
          <a:p>
            <a:pPr lvl="0" algn="just" rtl="1">
              <a:lnSpc>
                <a:spcPct val="170000"/>
              </a:lnSpc>
            </a:pPr>
            <a:r>
              <a:rPr lang="ar-SA" dirty="0" smtClean="0"/>
              <a:t>       ·   الاسمدة الطبيعية المصنعة من المخلفات.</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40000" lnSpcReduction="20000"/>
          </a:bodyPr>
          <a:lstStyle/>
          <a:p>
            <a:pPr algn="just" rtl="1">
              <a:lnSpc>
                <a:spcPct val="170000"/>
              </a:lnSpc>
            </a:pPr>
            <a:r>
              <a:rPr lang="ar-SA" b="1" u="sng" dirty="0"/>
              <a:t>ب.النتروجين </a:t>
            </a:r>
            <a:r>
              <a:rPr lang="en-GB" b="1" u="sng" dirty="0"/>
              <a:t>Nitrogen </a:t>
            </a:r>
            <a:endParaRPr lang="en-GB" b="1" dirty="0" smtClean="0"/>
          </a:p>
          <a:p>
            <a:pPr algn="just" rtl="1">
              <a:lnSpc>
                <a:spcPct val="170000"/>
              </a:lnSpc>
            </a:pPr>
            <a:r>
              <a:rPr lang="en-GB" b="1" dirty="0"/>
              <a:t>-</a:t>
            </a:r>
            <a:r>
              <a:rPr lang="en-GB" dirty="0"/>
              <a:t>  </a:t>
            </a:r>
            <a:r>
              <a:rPr lang="ar-SA" dirty="0"/>
              <a:t>المصدر الرئيسى للنيتروجين فى التربة هو الأسمدة النيتروجينية وتشمل الأسمدة النتراتية واليوريا والاسمدة الامونيوميه والاسمدة المخلوطة. </a:t>
            </a:r>
            <a:endParaRPr lang="ar-SA" dirty="0" smtClean="0"/>
          </a:p>
          <a:p>
            <a:pPr lvl="0" algn="just" rtl="1">
              <a:lnSpc>
                <a:spcPct val="170000"/>
              </a:lnSpc>
            </a:pPr>
            <a:r>
              <a:rPr lang="ar-SA" b="1" dirty="0"/>
              <a:t>-</a:t>
            </a:r>
            <a:r>
              <a:rPr lang="ar-SA" dirty="0"/>
              <a:t>  النتروجين الموجود فى التربة معظمه فى صورة عضوية وبالتالى يكون غير صالح للنبات ولذلك تحدث عمليات بيولوجية فى التربة يتم فيها تحويل النتروجين من صورة عضوية الى صورة غير عضوية (</a:t>
            </a:r>
            <a:r>
              <a:rPr lang="en-GB" dirty="0"/>
              <a:t>NH4-N , NO3-N) </a:t>
            </a:r>
            <a:r>
              <a:rPr lang="ar-SA" dirty="0"/>
              <a:t>صالحة للامتصاص بواسطة النبات أو يفقد بالتطاير أو الغسيل أو يتحول الى مكونات عضوية فى أجسام ميكروبات التربة. </a:t>
            </a:r>
            <a:endParaRPr lang="ar-SA" dirty="0" smtClean="0"/>
          </a:p>
          <a:p>
            <a:pPr algn="just" rtl="1">
              <a:lnSpc>
                <a:spcPct val="170000"/>
              </a:lnSpc>
            </a:pPr>
            <a:r>
              <a:rPr lang="ar-SA" b="1" dirty="0"/>
              <a:t>-</a:t>
            </a:r>
            <a:r>
              <a:rPr lang="ar-SA" dirty="0"/>
              <a:t>  ونتيجة الاستخدام المتزايد للأسمدة النيتروجينية يؤدى فقد جزء كبير منها عن طريق الغسيل والنترات المفقودة من التربة عن طريق الغسيل سوف تؤدى إلى تلوث المياه الجوفية ومياه الصرف الزراعى. </a:t>
            </a:r>
            <a:endParaRPr lang="ar-SA" dirty="0" smtClean="0"/>
          </a:p>
          <a:p>
            <a:pPr algn="just" rtl="1">
              <a:lnSpc>
                <a:spcPct val="170000"/>
              </a:lnSpc>
            </a:pPr>
            <a:r>
              <a:rPr lang="ar-SA" b="1" dirty="0"/>
              <a:t>-</a:t>
            </a:r>
            <a:r>
              <a:rPr lang="ar-SA" dirty="0"/>
              <a:t>        وتتوقف كمية النترات المغسولة من قطاع التربة على عدة عوامل أهمها :- </a:t>
            </a:r>
            <a:endParaRPr lang="ar-SA" dirty="0" smtClean="0"/>
          </a:p>
          <a:p>
            <a:pPr algn="just" rtl="1">
              <a:lnSpc>
                <a:spcPct val="170000"/>
              </a:lnSpc>
            </a:pPr>
            <a:r>
              <a:rPr lang="ar-SA" dirty="0"/>
              <a:t>                         </a:t>
            </a:r>
            <a:r>
              <a:rPr lang="en-GB" dirty="0"/>
              <a:t>          </a:t>
            </a:r>
            <a:r>
              <a:rPr lang="ar-SA" dirty="0"/>
              <a:t>كمية المياه المتخللة التربة. </a:t>
            </a:r>
            <a:endParaRPr lang="ar-SA" dirty="0" smtClean="0"/>
          </a:p>
          <a:p>
            <a:pPr algn="just" rtl="1">
              <a:lnSpc>
                <a:spcPct val="170000"/>
              </a:lnSpc>
            </a:pPr>
            <a:r>
              <a:rPr lang="ar-SA" dirty="0"/>
              <a:t>                                 ك</a:t>
            </a:r>
            <a:r>
              <a:rPr lang="ar-SA" dirty="0" smtClean="0"/>
              <a:t>مية </a:t>
            </a:r>
            <a:r>
              <a:rPr lang="ar-SA" dirty="0"/>
              <a:t>النترات فى التربة. </a:t>
            </a:r>
            <a:endParaRPr lang="ar-SA" dirty="0" smtClean="0"/>
          </a:p>
          <a:p>
            <a:pPr algn="just" rtl="1">
              <a:lnSpc>
                <a:spcPct val="170000"/>
              </a:lnSpc>
            </a:pPr>
            <a:r>
              <a:rPr lang="ar-SA" dirty="0"/>
              <a:t>                                </a:t>
            </a:r>
            <a:r>
              <a:rPr lang="ar-SA" dirty="0" smtClean="0"/>
              <a:t>نوع </a:t>
            </a:r>
            <a:r>
              <a:rPr lang="ar-SA" dirty="0"/>
              <a:t>التربة. </a:t>
            </a:r>
            <a:endParaRPr lang="ar-SA" dirty="0" smtClean="0"/>
          </a:p>
          <a:p>
            <a:pPr algn="just" rtl="1">
              <a:lnSpc>
                <a:spcPct val="170000"/>
              </a:lnSpc>
            </a:pPr>
            <a:r>
              <a:rPr lang="ar-SA" dirty="0"/>
              <a:t>                                </a:t>
            </a:r>
            <a:r>
              <a:rPr lang="ar-SA" dirty="0" smtClean="0"/>
              <a:t>نظام </a:t>
            </a:r>
            <a:r>
              <a:rPr lang="ar-SA" dirty="0"/>
              <a:t>ا لزراعة. </a:t>
            </a:r>
            <a:endParaRPr lang="ar-SA" dirty="0" smtClean="0"/>
          </a:p>
          <a:p>
            <a:pPr algn="just" rtl="1">
              <a:lnSpc>
                <a:spcPct val="170000"/>
              </a:lnSpc>
            </a:pPr>
            <a:r>
              <a:rPr lang="ar-SA" b="1" dirty="0"/>
              <a:t>-</a:t>
            </a:r>
            <a:r>
              <a:rPr lang="ar-SA" dirty="0"/>
              <a:t>  ويكون الفقد أكبر مايمكن فى الأراضى الرملية وقليلً فى الأراضى المزروعة بالأعلاف(حشائش) وكبيراً عند زراعة محاصيل ذات نمو قصير . وعموماً توجد علاقة قويه بين كميه النترات القابلة للغسيل فى التربة ونظم إضافتها لسماد.    </a:t>
            </a:r>
            <a:endParaRPr lang="ar-SA" dirty="0" smtClean="0"/>
          </a:p>
          <a:p>
            <a:pPr algn="just" rtl="1">
              <a:lnSpc>
                <a:spcPct val="170000"/>
              </a:lnSpc>
            </a:pPr>
            <a:r>
              <a:rPr lang="ar-SA" b="1" dirty="0"/>
              <a:t>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47500" lnSpcReduction="20000"/>
          </a:bodyPr>
          <a:lstStyle/>
          <a:p>
            <a:pPr algn="just" rtl="1">
              <a:lnSpc>
                <a:spcPct val="170000"/>
              </a:lnSpc>
            </a:pPr>
            <a:r>
              <a:rPr lang="ar-SA" b="1" u="sng" dirty="0" smtClean="0"/>
              <a:t>ج.النظائر المشعه </a:t>
            </a:r>
            <a:r>
              <a:rPr lang="en-GB" b="1" u="sng" dirty="0" err="1" smtClean="0"/>
              <a:t>Radionuclides</a:t>
            </a:r>
            <a:r>
              <a:rPr lang="en-GB" b="1" u="sng" dirty="0" smtClean="0"/>
              <a:t> </a:t>
            </a:r>
            <a:endParaRPr lang="en-GB" dirty="0" smtClean="0"/>
          </a:p>
          <a:p>
            <a:pPr algn="just" rtl="1">
              <a:lnSpc>
                <a:spcPct val="170000"/>
              </a:lnSpc>
            </a:pPr>
            <a:r>
              <a:rPr lang="en-GB" b="1" dirty="0" smtClean="0"/>
              <a:t>-</a:t>
            </a:r>
            <a:r>
              <a:rPr lang="en-GB" dirty="0" smtClean="0"/>
              <a:t>  </a:t>
            </a:r>
            <a:r>
              <a:rPr lang="ar-SA" dirty="0" smtClean="0"/>
              <a:t>تشمل مصادر النظائر المشعة المصنعة اختبارات الأسلحة النووية السائلة للمفاعلات النووية ومحطات الطاقة - حوادث نقل الوقود الذرى والمخلفات السائلة للمفاعلات النووية. </a:t>
            </a:r>
          </a:p>
          <a:p>
            <a:pPr algn="just" rtl="1">
              <a:lnSpc>
                <a:spcPct val="170000"/>
              </a:lnSpc>
            </a:pPr>
            <a:r>
              <a:rPr lang="ar-SA" b="1" dirty="0" smtClean="0"/>
              <a:t>-</a:t>
            </a:r>
            <a:r>
              <a:rPr lang="ar-SA" dirty="0" smtClean="0"/>
              <a:t>  تلوث التربة بالنظائر المشعة عند اجراء أول اختبار نووى عام 1950 حيث تسربت كميات هائلة من عنصرى</a:t>
            </a:r>
            <a:r>
              <a:rPr lang="en-GB" dirty="0" err="1" smtClean="0"/>
              <a:t>Cesium</a:t>
            </a:r>
            <a:r>
              <a:rPr lang="en-GB" dirty="0" smtClean="0"/>
              <a:t> (</a:t>
            </a:r>
            <a:r>
              <a:rPr lang="en-GB" baseline="30000" dirty="0" smtClean="0"/>
              <a:t>137 </a:t>
            </a:r>
            <a:r>
              <a:rPr lang="en-GB" dirty="0" smtClean="0"/>
              <a:t>Cs)  </a:t>
            </a:r>
            <a:r>
              <a:rPr lang="ar-SA" dirty="0" smtClean="0"/>
              <a:t>و </a:t>
            </a:r>
            <a:r>
              <a:rPr lang="en-GB" dirty="0" err="1" smtClean="0"/>
              <a:t>Strantium</a:t>
            </a:r>
            <a:r>
              <a:rPr lang="en-GB" dirty="0" smtClean="0"/>
              <a:t> (</a:t>
            </a:r>
            <a:r>
              <a:rPr lang="en-GB" baseline="30000" dirty="0" smtClean="0"/>
              <a:t>90</a:t>
            </a:r>
            <a:r>
              <a:rPr lang="en-GB" dirty="0" smtClean="0"/>
              <a:t>Sr) </a:t>
            </a:r>
            <a:r>
              <a:rPr lang="ar-SA" dirty="0" smtClean="0"/>
              <a:t>الى البيئة وما يتبع ذلك من دخول (</a:t>
            </a:r>
            <a:r>
              <a:rPr lang="ar-SA" baseline="30000" dirty="0" smtClean="0"/>
              <a:t>137</a:t>
            </a:r>
            <a:r>
              <a:rPr lang="ar-SA" dirty="0" smtClean="0"/>
              <a:t> </a:t>
            </a:r>
            <a:r>
              <a:rPr lang="en-GB" dirty="0" smtClean="0"/>
              <a:t>Cs) </a:t>
            </a:r>
            <a:r>
              <a:rPr lang="ar-SA" dirty="0" smtClean="0"/>
              <a:t>فى السلسلة الغذائية. </a:t>
            </a:r>
          </a:p>
          <a:p>
            <a:pPr algn="just" rtl="1">
              <a:lnSpc>
                <a:spcPct val="170000"/>
              </a:lnSpc>
            </a:pPr>
            <a:r>
              <a:rPr lang="ar-SA" b="1" dirty="0" smtClean="0"/>
              <a:t>-</a:t>
            </a:r>
            <a:r>
              <a:rPr lang="ar-SA" dirty="0" smtClean="0"/>
              <a:t>  العنصر المشع </a:t>
            </a:r>
            <a:r>
              <a:rPr lang="ar-SA" baseline="30000" dirty="0" smtClean="0"/>
              <a:t>90</a:t>
            </a:r>
            <a:r>
              <a:rPr lang="ar-SA" dirty="0" smtClean="0"/>
              <a:t> </a:t>
            </a:r>
            <a:r>
              <a:rPr lang="en-GB" dirty="0" err="1" smtClean="0"/>
              <a:t>Sr</a:t>
            </a:r>
            <a:r>
              <a:rPr lang="en-GB" dirty="0" smtClean="0"/>
              <a:t> </a:t>
            </a:r>
            <a:r>
              <a:rPr lang="ar-SA" dirty="0" smtClean="0"/>
              <a:t>له فترة نصف عمر 28 سنة ويتسرب الى البيئة ويلوثها نتيجة لاختبارات الاسلحة النووية ولحوادث محطات الطاقة النووية ولذلك يلقى تلوث التربة بالسترنشيوم كثير من الاهتمام لان سلوكه يشابه سلوك الكالسيوم فى السلسلة الغذائية وبالتالى يمكن أن يترسب فى العظام نتيجة لوجوده فى منتجات الالبان والاغذية الاخرى. </a:t>
            </a:r>
          </a:p>
          <a:p>
            <a:pPr algn="just" rtl="1">
              <a:lnSpc>
                <a:spcPct val="170000"/>
              </a:lnSpc>
            </a:pPr>
            <a:r>
              <a:rPr lang="ar-SA" b="1" dirty="0" smtClean="0"/>
              <a:t>-</a:t>
            </a:r>
            <a:r>
              <a:rPr lang="ar-SA" dirty="0" smtClean="0"/>
              <a:t>  التخلص من النفايات النووية الناتجة من مصانع الاسلحة النووية ومحطات الطاقة النووية بالقائها فى التربة أدى الى تلوث التربة بالنظائر المشعة الناتجة من تحلل اليورانيوم والبلوتونيوم مثل </a:t>
            </a:r>
            <a:r>
              <a:rPr lang="ar-SA" baseline="30000" dirty="0" smtClean="0"/>
              <a:t>239</a:t>
            </a:r>
            <a:r>
              <a:rPr lang="ar-SA" dirty="0" smtClean="0"/>
              <a:t> </a:t>
            </a:r>
            <a:r>
              <a:rPr lang="en-GB" dirty="0" err="1" smtClean="0"/>
              <a:t>Pu</a:t>
            </a:r>
            <a:r>
              <a:rPr lang="en-GB" dirty="0" smtClean="0"/>
              <a:t> ، </a:t>
            </a:r>
            <a:r>
              <a:rPr lang="en-GB" baseline="30000" dirty="0" smtClean="0"/>
              <a:t>241</a:t>
            </a:r>
            <a:r>
              <a:rPr lang="en-GB" dirty="0" smtClean="0"/>
              <a:t> Am </a:t>
            </a:r>
            <a:r>
              <a:rPr lang="ar-SA" dirty="0" smtClean="0"/>
              <a:t>حيث يمكن أن تدمص هذه النظائر المشعة على سطوح حبيبات التربة وترتبط بالمادة العضوية فى التربة. </a:t>
            </a:r>
          </a:p>
          <a:p>
            <a:pPr algn="just" rtl="1">
              <a:lnSpc>
                <a:spcPct val="170000"/>
              </a:lnSpc>
            </a:pPr>
            <a:r>
              <a:rPr lang="ar-SA" b="1" dirty="0" smtClean="0"/>
              <a:t>-</a:t>
            </a:r>
            <a:r>
              <a:rPr lang="ar-SA" dirty="0" smtClean="0"/>
              <a:t>  تسرب الاشعاعات النووية من المفاعل النووى فى تشرنوبيل عام ) 1986)أدت إلى تلوث المناطق الزراعية فى روسيا وأوكرانيا. وتعدى التركيز الاشعاعى فى هذه الاراضى الحد المسموح به عالميا وادى الى خروج هذه الاراضى من الانتاج الزراعى كله.</a:t>
            </a:r>
          </a:p>
          <a:p>
            <a:pPr>
              <a:lnSpc>
                <a:spcPct val="170000"/>
              </a:lnSpc>
            </a:pP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350</Words>
  <Application>Microsoft Office PowerPoint</Application>
  <PresentationFormat>On-screen Show (4:3)</PresentationFormat>
  <Paragraphs>142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محاضرة في  تلوث الاراضي الزراعية</vt:lpstr>
      <vt:lpstr>تصنيف الملوثات</vt:lpstr>
      <vt:lpstr>مصادر تلوث التربة الزراعية</vt:lpstr>
      <vt:lpstr>تقسيم الملوثات</vt:lpstr>
      <vt:lpstr>Slide 5</vt:lpstr>
      <vt:lpstr>   ·   مصادر ناتجة عن النشاط الانسانى</vt:lpstr>
      <vt:lpstr>Slide 7</vt:lpstr>
      <vt:lpstr>Slide 8</vt:lpstr>
      <vt:lpstr>Slide 9</vt:lpstr>
      <vt:lpstr>مصادر تلوث التربة الزراعيه فى مصر </vt:lpstr>
      <vt:lpstr>Slide 11</vt:lpstr>
      <vt:lpstr>Slide 12</vt:lpstr>
      <vt:lpstr>ثالثا: الرى الغير المرشد بمياه تقليدية أو غير تقليدية </vt:lpstr>
      <vt:lpstr>Slide 14</vt:lpstr>
      <vt:lpstr>Slide 15</vt:lpstr>
      <vt:lpstr>Slide 16</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jojo</dc:creator>
  <cp:lastModifiedBy>jojo</cp:lastModifiedBy>
  <cp:revision>7</cp:revision>
  <dcterms:created xsi:type="dcterms:W3CDTF">2020-03-17T20:27:46Z</dcterms:created>
  <dcterms:modified xsi:type="dcterms:W3CDTF">2020-03-17T21:28:39Z</dcterms:modified>
</cp:coreProperties>
</file>